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30279975" cy="42808525"/>
  <p:notesSz cx="6858000" cy="9144000"/>
  <p:defaultTextStyle>
    <a:defPPr>
      <a:defRPr lang="en-US"/>
    </a:defPPr>
    <a:lvl1pPr marL="0" algn="l" defTabSz="271948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359747" algn="l" defTabSz="271948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719485" algn="l" defTabSz="271948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079232" algn="l" defTabSz="271948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438965" algn="l" defTabSz="271948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6798716" algn="l" defTabSz="271948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158454" algn="l" defTabSz="271948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518197" algn="l" defTabSz="271948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0877948" algn="l" defTabSz="2719485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2EE2A53-3A95-4065-8708-B34B15003960}">
          <p14:sldIdLst/>
        </p14:section>
        <p14:section name="Untitled Section" id="{7323D90E-8630-4DAC-AEF7-BC7E5272F31C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11" d="100"/>
          <a:sy n="11" d="100"/>
        </p:scale>
        <p:origin x="2400" y="-90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5" y="13298417"/>
            <a:ext cx="25737985" cy="9176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2009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59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19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07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43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798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158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51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877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628B-F048-4CAD-B65E-14DBC8D5A3EB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401A-0C28-4F70-BA6D-5F531F097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32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628B-F048-4CAD-B65E-14DBC8D5A3EB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401A-0C28-4F70-BA6D-5F531F097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70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3" y="2289098"/>
            <a:ext cx="5109746" cy="486946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6" y="2289098"/>
            <a:ext cx="14824571" cy="486946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628B-F048-4CAD-B65E-14DBC8D5A3EB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401A-0C28-4F70-BA6D-5F531F097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42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628B-F048-4CAD-B65E-14DBC8D5A3EB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401A-0C28-4F70-BA6D-5F531F097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60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3" y="27508469"/>
            <a:ext cx="25737985" cy="8502249"/>
          </a:xfrm>
        </p:spPr>
        <p:txBody>
          <a:bodyPr anchor="t"/>
          <a:lstStyle>
            <a:lvl1pPr algn="l">
              <a:defRPr sz="11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3" y="18144101"/>
            <a:ext cx="25737985" cy="9364362"/>
          </a:xfrm>
        </p:spPr>
        <p:txBody>
          <a:bodyPr anchor="b"/>
          <a:lstStyle>
            <a:lvl1pPr marL="0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1pPr>
            <a:lvl2pPr marL="1359747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2pPr>
            <a:lvl3pPr marL="2719485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07923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4pPr>
            <a:lvl5pPr marL="5438965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5pPr>
            <a:lvl6pPr marL="6798716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6pPr>
            <a:lvl7pPr marL="8158454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7pPr>
            <a:lvl8pPr marL="9518197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8pPr>
            <a:lvl9pPr marL="10877948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628B-F048-4CAD-B65E-14DBC8D5A3EB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401A-0C28-4F70-BA6D-5F531F097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45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6" y="13318214"/>
            <a:ext cx="9967165" cy="37665559"/>
          </a:xfrm>
        </p:spPr>
        <p:txBody>
          <a:bodyPr/>
          <a:lstStyle>
            <a:lvl1pPr>
              <a:defRPr sz="8200"/>
            </a:lvl1pPr>
            <a:lvl2pPr>
              <a:defRPr sz="7300"/>
            </a:lvl2pPr>
            <a:lvl3pPr>
              <a:defRPr sz="59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34" y="13318214"/>
            <a:ext cx="9967165" cy="37665559"/>
          </a:xfrm>
        </p:spPr>
        <p:txBody>
          <a:bodyPr/>
          <a:lstStyle>
            <a:lvl1pPr>
              <a:defRPr sz="8200"/>
            </a:lvl1pPr>
            <a:lvl2pPr>
              <a:defRPr sz="7300"/>
            </a:lvl2pPr>
            <a:lvl3pPr>
              <a:defRPr sz="59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628B-F048-4CAD-B65E-14DBC8D5A3EB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401A-0C28-4F70-BA6D-5F531F097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24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12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13" y="9582375"/>
            <a:ext cx="13378918" cy="3993477"/>
          </a:xfrm>
        </p:spPr>
        <p:txBody>
          <a:bodyPr anchor="b"/>
          <a:lstStyle>
            <a:lvl1pPr marL="0" indent="0">
              <a:buNone/>
              <a:defRPr sz="7300" b="1"/>
            </a:lvl1pPr>
            <a:lvl2pPr marL="1359747" indent="0">
              <a:buNone/>
              <a:defRPr sz="5900" b="1"/>
            </a:lvl2pPr>
            <a:lvl3pPr marL="2719485" indent="0">
              <a:buNone/>
              <a:defRPr sz="5500" b="1"/>
            </a:lvl3pPr>
            <a:lvl4pPr marL="4079232" indent="0">
              <a:buNone/>
              <a:defRPr sz="5000" b="1"/>
            </a:lvl4pPr>
            <a:lvl5pPr marL="5438965" indent="0">
              <a:buNone/>
              <a:defRPr sz="5000" b="1"/>
            </a:lvl5pPr>
            <a:lvl6pPr marL="6798716" indent="0">
              <a:buNone/>
              <a:defRPr sz="5000" b="1"/>
            </a:lvl6pPr>
            <a:lvl7pPr marL="8158454" indent="0">
              <a:buNone/>
              <a:defRPr sz="5000" b="1"/>
            </a:lvl7pPr>
            <a:lvl8pPr marL="9518197" indent="0">
              <a:buNone/>
              <a:defRPr sz="5000" b="1"/>
            </a:lvl8pPr>
            <a:lvl9pPr marL="10877948" indent="0">
              <a:buNone/>
              <a:defRPr sz="5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13" y="13575852"/>
            <a:ext cx="13378918" cy="24664452"/>
          </a:xfrm>
        </p:spPr>
        <p:txBody>
          <a:bodyPr/>
          <a:lstStyle>
            <a:lvl1pPr>
              <a:defRPr sz="7300"/>
            </a:lvl1pPr>
            <a:lvl2pPr>
              <a:defRPr sz="5900"/>
            </a:lvl2pPr>
            <a:lvl3pPr>
              <a:defRPr sz="55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27" y="9582375"/>
            <a:ext cx="13384166" cy="3993477"/>
          </a:xfrm>
        </p:spPr>
        <p:txBody>
          <a:bodyPr anchor="b"/>
          <a:lstStyle>
            <a:lvl1pPr marL="0" indent="0">
              <a:buNone/>
              <a:defRPr sz="7300" b="1"/>
            </a:lvl1pPr>
            <a:lvl2pPr marL="1359747" indent="0">
              <a:buNone/>
              <a:defRPr sz="5900" b="1"/>
            </a:lvl2pPr>
            <a:lvl3pPr marL="2719485" indent="0">
              <a:buNone/>
              <a:defRPr sz="5500" b="1"/>
            </a:lvl3pPr>
            <a:lvl4pPr marL="4079232" indent="0">
              <a:buNone/>
              <a:defRPr sz="5000" b="1"/>
            </a:lvl4pPr>
            <a:lvl5pPr marL="5438965" indent="0">
              <a:buNone/>
              <a:defRPr sz="5000" b="1"/>
            </a:lvl5pPr>
            <a:lvl6pPr marL="6798716" indent="0">
              <a:buNone/>
              <a:defRPr sz="5000" b="1"/>
            </a:lvl6pPr>
            <a:lvl7pPr marL="8158454" indent="0">
              <a:buNone/>
              <a:defRPr sz="5000" b="1"/>
            </a:lvl7pPr>
            <a:lvl8pPr marL="9518197" indent="0">
              <a:buNone/>
              <a:defRPr sz="5000" b="1"/>
            </a:lvl8pPr>
            <a:lvl9pPr marL="10877948" indent="0">
              <a:buNone/>
              <a:defRPr sz="5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27" y="13575852"/>
            <a:ext cx="13384166" cy="24664452"/>
          </a:xfrm>
        </p:spPr>
        <p:txBody>
          <a:bodyPr/>
          <a:lstStyle>
            <a:lvl1pPr>
              <a:defRPr sz="7300"/>
            </a:lvl1pPr>
            <a:lvl2pPr>
              <a:defRPr sz="5900"/>
            </a:lvl2pPr>
            <a:lvl3pPr>
              <a:defRPr sz="55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628B-F048-4CAD-B65E-14DBC8D5A3EB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401A-0C28-4F70-BA6D-5F531F097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81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628B-F048-4CAD-B65E-14DBC8D5A3EB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401A-0C28-4F70-BA6D-5F531F097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16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628B-F048-4CAD-B65E-14DBC8D5A3EB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401A-0C28-4F70-BA6D-5F531F097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34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17" y="1704413"/>
            <a:ext cx="9961903" cy="7253667"/>
          </a:xfrm>
        </p:spPr>
        <p:txBody>
          <a:bodyPr anchor="b"/>
          <a:lstStyle>
            <a:lvl1pPr algn="l">
              <a:defRPr sz="5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44" y="1704429"/>
            <a:ext cx="16927350" cy="36535890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73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17" y="8958108"/>
            <a:ext cx="9961903" cy="29282223"/>
          </a:xfrm>
        </p:spPr>
        <p:txBody>
          <a:bodyPr/>
          <a:lstStyle>
            <a:lvl1pPr marL="0" indent="0">
              <a:buNone/>
              <a:defRPr sz="4100"/>
            </a:lvl1pPr>
            <a:lvl2pPr marL="1359747" indent="0">
              <a:buNone/>
              <a:defRPr sz="3700"/>
            </a:lvl2pPr>
            <a:lvl3pPr marL="2719485" indent="0">
              <a:buNone/>
              <a:defRPr sz="3200"/>
            </a:lvl3pPr>
            <a:lvl4pPr marL="4079232" indent="0">
              <a:buNone/>
              <a:defRPr sz="2700"/>
            </a:lvl4pPr>
            <a:lvl5pPr marL="5438965" indent="0">
              <a:buNone/>
              <a:defRPr sz="2700"/>
            </a:lvl5pPr>
            <a:lvl6pPr marL="6798716" indent="0">
              <a:buNone/>
              <a:defRPr sz="2700"/>
            </a:lvl6pPr>
            <a:lvl7pPr marL="8158454" indent="0">
              <a:buNone/>
              <a:defRPr sz="2700"/>
            </a:lvl7pPr>
            <a:lvl8pPr marL="9518197" indent="0">
              <a:buNone/>
              <a:defRPr sz="2700"/>
            </a:lvl8pPr>
            <a:lvl9pPr marL="10877948" indent="0">
              <a:buNone/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628B-F048-4CAD-B65E-14DBC8D5A3EB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401A-0C28-4F70-BA6D-5F531F097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07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4"/>
            <a:ext cx="18167985" cy="3537652"/>
          </a:xfrm>
        </p:spPr>
        <p:txBody>
          <a:bodyPr anchor="b"/>
          <a:lstStyle>
            <a:lvl1pPr algn="l">
              <a:defRPr sz="5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9600"/>
            </a:lvl1pPr>
            <a:lvl2pPr marL="1359747" indent="0">
              <a:buNone/>
              <a:defRPr sz="8200"/>
            </a:lvl2pPr>
            <a:lvl3pPr marL="2719485" indent="0">
              <a:buNone/>
              <a:defRPr sz="7300"/>
            </a:lvl3pPr>
            <a:lvl4pPr marL="4079232" indent="0">
              <a:buNone/>
              <a:defRPr sz="5900"/>
            </a:lvl4pPr>
            <a:lvl5pPr marL="5438965" indent="0">
              <a:buNone/>
              <a:defRPr sz="5900"/>
            </a:lvl5pPr>
            <a:lvl6pPr marL="6798716" indent="0">
              <a:buNone/>
              <a:defRPr sz="5900"/>
            </a:lvl6pPr>
            <a:lvl7pPr marL="8158454" indent="0">
              <a:buNone/>
              <a:defRPr sz="5900"/>
            </a:lvl7pPr>
            <a:lvl8pPr marL="9518197" indent="0">
              <a:buNone/>
              <a:defRPr sz="5900"/>
            </a:lvl8pPr>
            <a:lvl9pPr marL="10877948" indent="0">
              <a:buNone/>
              <a:defRPr sz="59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6"/>
            <a:ext cx="18167985" cy="5024053"/>
          </a:xfrm>
        </p:spPr>
        <p:txBody>
          <a:bodyPr/>
          <a:lstStyle>
            <a:lvl1pPr marL="0" indent="0">
              <a:buNone/>
              <a:defRPr sz="4100"/>
            </a:lvl1pPr>
            <a:lvl2pPr marL="1359747" indent="0">
              <a:buNone/>
              <a:defRPr sz="3700"/>
            </a:lvl2pPr>
            <a:lvl3pPr marL="2719485" indent="0">
              <a:buNone/>
              <a:defRPr sz="3200"/>
            </a:lvl3pPr>
            <a:lvl4pPr marL="4079232" indent="0">
              <a:buNone/>
              <a:defRPr sz="2700"/>
            </a:lvl4pPr>
            <a:lvl5pPr marL="5438965" indent="0">
              <a:buNone/>
              <a:defRPr sz="2700"/>
            </a:lvl5pPr>
            <a:lvl6pPr marL="6798716" indent="0">
              <a:buNone/>
              <a:defRPr sz="2700"/>
            </a:lvl6pPr>
            <a:lvl7pPr marL="8158454" indent="0">
              <a:buNone/>
              <a:defRPr sz="2700"/>
            </a:lvl7pPr>
            <a:lvl8pPr marL="9518197" indent="0">
              <a:buNone/>
              <a:defRPr sz="2700"/>
            </a:lvl8pPr>
            <a:lvl9pPr marL="10877948" indent="0">
              <a:buNone/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628B-F048-4CAD-B65E-14DBC8D5A3EB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B401A-0C28-4F70-BA6D-5F531F097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18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4012" y="1714326"/>
            <a:ext cx="27251978" cy="7134754"/>
          </a:xfrm>
          <a:prstGeom prst="rect">
            <a:avLst/>
          </a:prstGeom>
        </p:spPr>
        <p:txBody>
          <a:bodyPr vert="horz" lIns="271943" tIns="135971" rIns="271943" bIns="13597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12" y="9988665"/>
            <a:ext cx="27251978" cy="28251648"/>
          </a:xfrm>
          <a:prstGeom prst="rect">
            <a:avLst/>
          </a:prstGeom>
        </p:spPr>
        <p:txBody>
          <a:bodyPr vert="horz" lIns="271943" tIns="135971" rIns="271943" bIns="13597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007" y="39677176"/>
            <a:ext cx="7065324" cy="2279158"/>
          </a:xfrm>
          <a:prstGeom prst="rect">
            <a:avLst/>
          </a:prstGeom>
        </p:spPr>
        <p:txBody>
          <a:bodyPr vert="horz" lIns="271943" tIns="135971" rIns="271943" bIns="135971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A628B-F048-4CAD-B65E-14DBC8D5A3EB}" type="datetimeFigureOut">
              <a:rPr lang="en-GB" smtClean="0"/>
              <a:t>12/12/2019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73" y="39677176"/>
            <a:ext cx="9588655" cy="2279158"/>
          </a:xfrm>
          <a:prstGeom prst="rect">
            <a:avLst/>
          </a:prstGeom>
        </p:spPr>
        <p:txBody>
          <a:bodyPr vert="horz" lIns="271943" tIns="135971" rIns="271943" bIns="135971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7" y="39677176"/>
            <a:ext cx="7065324" cy="2279158"/>
          </a:xfrm>
          <a:prstGeom prst="rect">
            <a:avLst/>
          </a:prstGeom>
        </p:spPr>
        <p:txBody>
          <a:bodyPr vert="horz" lIns="271943" tIns="135971" rIns="271943" bIns="135971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B401A-0C28-4F70-BA6D-5F531F097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08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19485" rtl="0" eaLnBrk="1" latinLnBrk="0" hangingPunct="1"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19805" indent="-1019805" algn="l" defTabSz="2719485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209580" indent="-849833" algn="l" defTabSz="2719485" rtl="0" eaLnBrk="1" latinLnBrk="0" hangingPunct="1">
        <a:spcBef>
          <a:spcPct val="20000"/>
        </a:spcBef>
        <a:buFont typeface="Arial" panose="020B0604020202020204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3399356" indent="-679876" algn="l" defTabSz="2719485" rtl="0" eaLnBrk="1" latinLnBrk="0" hangingPunct="1">
        <a:spcBef>
          <a:spcPct val="20000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4759107" indent="-679876" algn="l" defTabSz="2719485" rtl="0" eaLnBrk="1" latinLnBrk="0" hangingPunct="1">
        <a:spcBef>
          <a:spcPct val="20000"/>
        </a:spcBef>
        <a:buFont typeface="Arial" panose="020B0604020202020204" pitchFamily="34" charset="0"/>
        <a:buChar char="–"/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6118841" indent="-679876" algn="l" defTabSz="2719485" rtl="0" eaLnBrk="1" latinLnBrk="0" hangingPunct="1">
        <a:spcBef>
          <a:spcPct val="20000"/>
        </a:spcBef>
        <a:buFont typeface="Arial" panose="020B0604020202020204" pitchFamily="34" charset="0"/>
        <a:buChar char="»"/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78588" indent="-679876" algn="l" defTabSz="2719485" rtl="0" eaLnBrk="1" latinLnBrk="0" hangingPunct="1">
        <a:spcBef>
          <a:spcPct val="20000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838325" indent="-679876" algn="l" defTabSz="2719485" rtl="0" eaLnBrk="1" latinLnBrk="0" hangingPunct="1">
        <a:spcBef>
          <a:spcPct val="20000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198072" indent="-679876" algn="l" defTabSz="2719485" rtl="0" eaLnBrk="1" latinLnBrk="0" hangingPunct="1">
        <a:spcBef>
          <a:spcPct val="20000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557815" indent="-679876" algn="l" defTabSz="2719485" rtl="0" eaLnBrk="1" latinLnBrk="0" hangingPunct="1">
        <a:spcBef>
          <a:spcPct val="20000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19485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359747" algn="l" defTabSz="2719485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719485" algn="l" defTabSz="2719485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079232" algn="l" defTabSz="2719485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438965" algn="l" defTabSz="2719485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798716" algn="l" defTabSz="2719485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8454" algn="l" defTabSz="2719485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518197" algn="l" defTabSz="2719485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877948" algn="l" defTabSz="2719485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alph.hammond@sompar.nhs.uk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What </a:t>
            </a:r>
            <a:r>
              <a:rPr lang="en-GB" b="1" dirty="0"/>
              <a:t>matters </a:t>
            </a:r>
            <a:r>
              <a:rPr lang="en-GB" b="1" dirty="0" smtClean="0"/>
              <a:t>most:</a:t>
            </a:r>
            <a:br>
              <a:rPr lang="en-GB" b="1" dirty="0" smtClean="0"/>
            </a:br>
            <a:r>
              <a:rPr lang="en-GB" b="1" dirty="0" smtClean="0"/>
              <a:t> person-centred community physiotherapy  </a:t>
            </a:r>
            <a:br>
              <a:rPr lang="en-GB" b="1" dirty="0" smtClean="0"/>
            </a:br>
            <a:r>
              <a:rPr lang="en-GB" sz="8700" b="1" dirty="0"/>
              <a:t>Ralph Hammond</a:t>
            </a:r>
            <a:r>
              <a:rPr lang="en-GB" sz="8700" b="1" baseline="30000" dirty="0"/>
              <a:t>1</a:t>
            </a:r>
            <a:r>
              <a:rPr lang="en-GB" sz="8700" dirty="0"/>
              <a:t>, Rob </a:t>
            </a:r>
            <a:r>
              <a:rPr lang="en-GB" sz="8700" dirty="0" smtClean="0"/>
              <a:t>Stenner</a:t>
            </a:r>
            <a:r>
              <a:rPr lang="en-GB" sz="8700" baseline="30000" dirty="0" smtClean="0"/>
              <a:t>1&amp;2</a:t>
            </a:r>
            <a:r>
              <a:rPr lang="en-GB" sz="8700" dirty="0"/>
              <a:t>, Shea Palmer</a:t>
            </a:r>
            <a:r>
              <a:rPr lang="en-GB" sz="8700" baseline="30000" dirty="0"/>
              <a:t>2</a:t>
            </a:r>
            <a:r>
              <a:rPr lang="en-GB" sz="8700" dirty="0"/>
              <a:t/>
            </a:r>
            <a:br>
              <a:rPr lang="en-GB" sz="8700" dirty="0"/>
            </a:br>
            <a:r>
              <a:rPr lang="en-GB" sz="8700" dirty="0">
                <a:hlinkClick r:id="rId2"/>
              </a:rPr>
              <a:t>ralph.hammond@sompar.nhs.uk</a:t>
            </a:r>
            <a:r>
              <a:rPr lang="en-GB" sz="8700" dirty="0"/>
              <a:t/>
            </a:r>
            <a:br>
              <a:rPr lang="en-GB" sz="8700" dirty="0"/>
            </a:br>
            <a:r>
              <a:rPr lang="en-GB" sz="8700" baseline="30000" dirty="0"/>
              <a:t>1</a:t>
            </a:r>
            <a:r>
              <a:rPr lang="en-GB" sz="8700" dirty="0"/>
              <a:t>Somerset Partnership NHS Foundation Trust, </a:t>
            </a:r>
            <a:br>
              <a:rPr lang="en-GB" sz="8700" dirty="0"/>
            </a:br>
            <a:r>
              <a:rPr lang="en-GB" sz="8700" baseline="30000" dirty="0"/>
              <a:t>2</a:t>
            </a:r>
            <a:r>
              <a:rPr lang="en-GB" sz="8700" dirty="0"/>
              <a:t>University of the West of England</a:t>
            </a:r>
            <a:br>
              <a:rPr lang="en-GB" sz="8700" dirty="0"/>
            </a:br>
            <a:endParaRPr lang="en-GB" sz="87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41358947"/>
              </p:ext>
            </p:extLst>
          </p:nvPr>
        </p:nvGraphicFramePr>
        <p:xfrm>
          <a:off x="0" y="12403277"/>
          <a:ext cx="30279975" cy="36984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3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7946">
                <a:tc>
                  <a:txBody>
                    <a:bodyPr/>
                    <a:lstStyle/>
                    <a:p>
                      <a:endParaRPr lang="en-GB" sz="56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endParaRPr lang="en-GB" sz="56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endParaRPr lang="en-GB" sz="5600" dirty="0"/>
                    </a:p>
                  </a:txBody>
                  <a:tcPr marL="91439" marR="91439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9595">
                <a:tc>
                  <a:txBody>
                    <a:bodyPr/>
                    <a:lstStyle/>
                    <a:p>
                      <a:endParaRPr lang="en-GB" sz="5600" b="1" dirty="0" smtClean="0"/>
                    </a:p>
                    <a:p>
                      <a:r>
                        <a:rPr lang="en-GB" sz="5600" b="1" dirty="0" smtClean="0"/>
                        <a:t>   </a:t>
                      </a:r>
                      <a:endParaRPr lang="en-GB" sz="5600" dirty="0" smtClean="0"/>
                    </a:p>
                    <a:p>
                      <a:endParaRPr lang="en-GB" sz="5600" dirty="0" smtClean="0"/>
                    </a:p>
                    <a:p>
                      <a:endParaRPr lang="en-GB" sz="5600" dirty="0" smtClean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endParaRPr lang="en-GB" sz="56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endParaRPr lang="en-GB" sz="5600" b="1" dirty="0" smtClean="0"/>
                    </a:p>
                  </a:txBody>
                  <a:tcPr marL="91439" marR="91439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6796">
                <a:tc>
                  <a:txBody>
                    <a:bodyPr/>
                    <a:lstStyle/>
                    <a:p>
                      <a:endParaRPr lang="en-GB" sz="5600" b="1" dirty="0" smtClean="0"/>
                    </a:p>
                    <a:p>
                      <a:endParaRPr lang="en-GB" sz="5600" b="1" dirty="0" smtClean="0"/>
                    </a:p>
                    <a:p>
                      <a:endParaRPr lang="en-GB" sz="5600" b="1" dirty="0" smtClean="0"/>
                    </a:p>
                    <a:p>
                      <a:endParaRPr lang="en-GB" sz="5600" b="1" dirty="0" smtClean="0"/>
                    </a:p>
                    <a:p>
                      <a:endParaRPr lang="en-GB" sz="5600" b="1" dirty="0" smtClean="0"/>
                    </a:p>
                    <a:p>
                      <a:endParaRPr lang="en-GB" sz="5600" b="1" dirty="0" smtClean="0"/>
                    </a:p>
                    <a:p>
                      <a:endParaRPr lang="en-GB" sz="5600" b="1" dirty="0" smtClean="0"/>
                    </a:p>
                    <a:p>
                      <a:endParaRPr lang="en-GB" sz="5600" b="1" dirty="0" smtClean="0"/>
                    </a:p>
                    <a:p>
                      <a:endParaRPr lang="en-GB" sz="5600" b="1" dirty="0" smtClean="0"/>
                    </a:p>
                    <a:p>
                      <a:endParaRPr lang="en-GB" sz="5600" b="1" dirty="0" smtClean="0"/>
                    </a:p>
                    <a:p>
                      <a:endParaRPr lang="en-GB" sz="5600" b="1" dirty="0" smtClean="0"/>
                    </a:p>
                    <a:p>
                      <a:endParaRPr lang="en-GB" sz="5600" b="1" dirty="0" smtClean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endParaRPr lang="en-GB" sz="5600" b="1" dirty="0" smtClean="0"/>
                    </a:p>
                    <a:p>
                      <a:r>
                        <a:rPr lang="en-GB" sz="5600" b="1" dirty="0" smtClean="0"/>
                        <a:t>Themes </a:t>
                      </a:r>
                      <a:endParaRPr lang="en-GB" sz="5600" dirty="0" smtClean="0"/>
                    </a:p>
                    <a:p>
                      <a:r>
                        <a:rPr lang="en-GB" sz="5600" dirty="0" smtClean="0"/>
                        <a:t>We formulated three themes: </a:t>
                      </a:r>
                    </a:p>
                    <a:p>
                      <a:r>
                        <a:rPr lang="en-GB" sz="5600" dirty="0" smtClean="0"/>
                        <a:t>(1) Managing complex situations.</a:t>
                      </a:r>
                    </a:p>
                    <a:p>
                      <a:r>
                        <a:rPr lang="en-GB" sz="5600" dirty="0" smtClean="0"/>
                        <a:t>(2) Establishing a person-centred consultation.</a:t>
                      </a:r>
                    </a:p>
                    <a:p>
                      <a:r>
                        <a:rPr lang="en-GB" sz="5600" dirty="0" smtClean="0"/>
                        <a:t>(3) Not addressing issues that mattered.</a:t>
                      </a:r>
                    </a:p>
                    <a:p>
                      <a:endParaRPr lang="en-GB" sz="56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endParaRPr lang="en-GB" sz="5600" b="1" dirty="0" smtClean="0"/>
                    </a:p>
                    <a:p>
                      <a:r>
                        <a:rPr lang="en-GB" sz="5600" b="1" dirty="0" smtClean="0"/>
                        <a:t>Ethics</a:t>
                      </a:r>
                    </a:p>
                    <a:p>
                      <a:r>
                        <a:rPr lang="en-GB" sz="5600" b="0" dirty="0" smtClean="0"/>
                        <a:t>16/NW/0113.</a:t>
                      </a:r>
                    </a:p>
                    <a:p>
                      <a:endParaRPr lang="en-GB" sz="5600" b="1" dirty="0" smtClean="0"/>
                    </a:p>
                    <a:p>
                      <a:r>
                        <a:rPr lang="en-GB" sz="5600" b="1" dirty="0" smtClean="0"/>
                        <a:t>Acknowledgments </a:t>
                      </a:r>
                    </a:p>
                    <a:p>
                      <a:r>
                        <a:rPr lang="en-GB" sz="5600" b="0" dirty="0" smtClean="0"/>
                        <a:t>Thank you to all patients and physiotherapists who participated.</a:t>
                      </a:r>
                    </a:p>
                    <a:p>
                      <a:endParaRPr lang="en-GB" sz="5600" b="0" dirty="0" smtClean="0"/>
                    </a:p>
                    <a:p>
                      <a:r>
                        <a:rPr lang="en-GB" sz="5600" dirty="0" smtClean="0"/>
                        <a:t>This work was supported by a grant from the Chartered Society of Physiotherapy Charitable Trust (Grant Number PRF/15/A25).</a:t>
                      </a:r>
                    </a:p>
                    <a:p>
                      <a:endParaRPr lang="en-GB" sz="5600" dirty="0"/>
                    </a:p>
                  </a:txBody>
                  <a:tcPr marL="91439" marR="91439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66378" y="12403277"/>
            <a:ext cx="8496943" cy="7709728"/>
          </a:xfrm>
          <a:prstGeom prst="rect">
            <a:avLst/>
          </a:prstGeom>
          <a:noFill/>
        </p:spPr>
        <p:txBody>
          <a:bodyPr wrap="square" lIns="91366" tIns="45683" rIns="91366" bIns="45683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Purpose 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To understand people´s abilities to express the issues of importance to them within a </a:t>
            </a:r>
            <a:r>
              <a:rPr lang="en-GB" dirty="0" smtClean="0">
                <a:solidFill>
                  <a:schemeClr val="bg1"/>
                </a:solidFill>
              </a:rPr>
              <a:t>consultation, </a:t>
            </a:r>
            <a:r>
              <a:rPr lang="en-GB" dirty="0">
                <a:solidFill>
                  <a:schemeClr val="bg1"/>
                </a:solidFill>
              </a:rPr>
              <a:t>and clinicians´ abilities to acknowledge and address those </a:t>
            </a:r>
            <a:r>
              <a:rPr lang="en-GB" dirty="0" smtClean="0">
                <a:solidFill>
                  <a:schemeClr val="bg1"/>
                </a:solidFill>
              </a:rPr>
              <a:t>issues.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56611" y="12403283"/>
            <a:ext cx="9523376" cy="8556114"/>
          </a:xfrm>
          <a:prstGeom prst="rect">
            <a:avLst/>
          </a:prstGeom>
          <a:noFill/>
        </p:spPr>
        <p:txBody>
          <a:bodyPr wrap="square" lIns="91366" tIns="45683" rIns="91366" bIns="45683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Conclusions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Most clients were living complicated lives with complex health </a:t>
            </a:r>
            <a:r>
              <a:rPr lang="en-GB" dirty="0" smtClean="0">
                <a:solidFill>
                  <a:schemeClr val="bg1"/>
                </a:solidFill>
              </a:rPr>
              <a:t>issues. Community </a:t>
            </a:r>
            <a:r>
              <a:rPr lang="en-GB" dirty="0">
                <a:solidFill>
                  <a:schemeClr val="bg1"/>
                </a:solidFill>
              </a:rPr>
              <a:t>physiotherapists </a:t>
            </a:r>
            <a:r>
              <a:rPr lang="en-GB" b="1" i="1" dirty="0" smtClean="0">
                <a:solidFill>
                  <a:schemeClr val="bg1"/>
                </a:solidFill>
              </a:rPr>
              <a:t>aim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towards </a:t>
            </a:r>
            <a:r>
              <a:rPr lang="en-GB" dirty="0" smtClean="0">
                <a:solidFill>
                  <a:schemeClr val="bg1"/>
                </a:solidFill>
              </a:rPr>
              <a:t>person-centred practice, </a:t>
            </a:r>
            <a:r>
              <a:rPr lang="en-GB" dirty="0">
                <a:solidFill>
                  <a:schemeClr val="bg1"/>
                </a:solidFill>
              </a:rPr>
              <a:t>however, </a:t>
            </a:r>
            <a:r>
              <a:rPr lang="en-GB" dirty="0" smtClean="0">
                <a:solidFill>
                  <a:schemeClr val="bg1"/>
                </a:solidFill>
              </a:rPr>
              <a:t>their </a:t>
            </a:r>
            <a:r>
              <a:rPr lang="en-GB" dirty="0">
                <a:solidFill>
                  <a:schemeClr val="bg1"/>
                </a:solidFill>
              </a:rPr>
              <a:t>practices </a:t>
            </a:r>
            <a:r>
              <a:rPr lang="en-GB" dirty="0" smtClean="0">
                <a:solidFill>
                  <a:schemeClr val="bg1"/>
                </a:solidFill>
              </a:rPr>
              <a:t>remain </a:t>
            </a:r>
            <a:r>
              <a:rPr lang="en-GB" dirty="0">
                <a:solidFill>
                  <a:schemeClr val="bg1"/>
                </a:solidFill>
              </a:rPr>
              <a:t>within a culturally entrenched, clinician-centric, biomedical </a:t>
            </a:r>
            <a:r>
              <a:rPr lang="en-GB" dirty="0" smtClean="0">
                <a:solidFill>
                  <a:schemeClr val="bg1"/>
                </a:solidFill>
              </a:rPr>
              <a:t>model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81" y="0"/>
            <a:ext cx="6031186" cy="295232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6841" y="762373"/>
            <a:ext cx="10024629" cy="218997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57151" y="21464467"/>
            <a:ext cx="8496943" cy="1089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Methods</a:t>
            </a:r>
            <a:endParaRPr lang="en-GB" sz="5400" dirty="0"/>
          </a:p>
          <a:p>
            <a:r>
              <a:rPr lang="en-GB" sz="5400" dirty="0" smtClean="0"/>
              <a:t>Qualitative </a:t>
            </a:r>
            <a:r>
              <a:rPr lang="en-GB" sz="5400" dirty="0"/>
              <a:t>study using </a:t>
            </a:r>
            <a:r>
              <a:rPr lang="en-GB" sz="5400" dirty="0" smtClean="0"/>
              <a:t>   </a:t>
            </a:r>
            <a:r>
              <a:rPr lang="en-GB" sz="5400" dirty="0" err="1" smtClean="0"/>
              <a:t>Gadamerian</a:t>
            </a:r>
            <a:r>
              <a:rPr lang="en-GB" sz="5400" dirty="0" smtClean="0"/>
              <a:t>-inspired interpretive phenomenology.</a:t>
            </a:r>
            <a:endParaRPr lang="en-GB" sz="5400" dirty="0"/>
          </a:p>
          <a:p>
            <a:endParaRPr lang="en-GB" sz="5400" dirty="0" smtClean="0"/>
          </a:p>
          <a:p>
            <a:r>
              <a:rPr lang="en-GB" sz="5400" dirty="0" smtClean="0"/>
              <a:t>Eight </a:t>
            </a:r>
            <a:r>
              <a:rPr lang="en-GB" sz="5400" dirty="0"/>
              <a:t>clients interviewed </a:t>
            </a:r>
            <a:r>
              <a:rPr lang="en-GB" sz="5400" dirty="0" smtClean="0"/>
              <a:t>before and </a:t>
            </a:r>
            <a:r>
              <a:rPr lang="en-GB" sz="5400" dirty="0"/>
              <a:t>after their initial physiotherapy </a:t>
            </a:r>
            <a:r>
              <a:rPr lang="en-GB" sz="5400" dirty="0" smtClean="0"/>
              <a:t>consultation. </a:t>
            </a:r>
          </a:p>
          <a:p>
            <a:endParaRPr lang="en-GB" sz="5400" dirty="0"/>
          </a:p>
          <a:p>
            <a:r>
              <a:rPr lang="en-GB" sz="5400" dirty="0"/>
              <a:t>Dataset analysed </a:t>
            </a:r>
            <a:r>
              <a:rPr lang="en-GB" sz="5400" dirty="0" smtClean="0"/>
              <a:t>case </a:t>
            </a:r>
            <a:r>
              <a:rPr lang="en-GB" sz="5400" dirty="0"/>
              <a:t>by </a:t>
            </a:r>
            <a:r>
              <a:rPr lang="en-GB" sz="5400" dirty="0" smtClean="0"/>
              <a:t>case, </a:t>
            </a:r>
            <a:r>
              <a:rPr lang="en-GB" sz="5400" dirty="0"/>
              <a:t>linking </a:t>
            </a:r>
            <a:r>
              <a:rPr lang="en-GB" sz="5400" dirty="0" smtClean="0"/>
              <a:t>data </a:t>
            </a:r>
            <a:r>
              <a:rPr lang="en-GB" sz="5400" dirty="0"/>
              <a:t>sources, </a:t>
            </a:r>
            <a:r>
              <a:rPr lang="en-GB" sz="5400" dirty="0" smtClean="0"/>
              <a:t>then looking </a:t>
            </a:r>
            <a:r>
              <a:rPr lang="en-GB" sz="5400" dirty="0"/>
              <a:t>for common themes across </a:t>
            </a:r>
            <a:r>
              <a:rPr lang="en-GB" sz="5400" dirty="0" smtClean="0"/>
              <a:t>cases.</a:t>
            </a:r>
            <a:endParaRPr lang="en-GB" sz="5400" dirty="0"/>
          </a:p>
        </p:txBody>
      </p:sp>
      <p:sp>
        <p:nvSpPr>
          <p:cNvPr id="21" name="TextBox 20"/>
          <p:cNvSpPr txBox="1"/>
          <p:nvPr/>
        </p:nvSpPr>
        <p:spPr>
          <a:xfrm>
            <a:off x="20756611" y="21603742"/>
            <a:ext cx="9364859" cy="1089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/>
              <a:t>Implications</a:t>
            </a:r>
            <a:endParaRPr lang="en-GB" sz="5400" dirty="0"/>
          </a:p>
          <a:p>
            <a:r>
              <a:rPr lang="en-GB" sz="5400" dirty="0" smtClean="0"/>
              <a:t>Managing </a:t>
            </a:r>
            <a:r>
              <a:rPr lang="en-GB" sz="5400" dirty="0"/>
              <a:t>the opening exchange requires skilful communicative flexibility: to be reactive yet focussed, client-led yet </a:t>
            </a:r>
            <a:r>
              <a:rPr lang="en-GB" sz="5400" dirty="0" smtClean="0"/>
              <a:t>time-efficient.</a:t>
            </a:r>
            <a:endParaRPr lang="en-GB" sz="5400" dirty="0"/>
          </a:p>
          <a:p>
            <a:r>
              <a:rPr lang="en-GB" sz="5400" dirty="0"/>
              <a:t> </a:t>
            </a:r>
          </a:p>
          <a:p>
            <a:r>
              <a:rPr lang="en-GB" sz="5400" dirty="0"/>
              <a:t>Community </a:t>
            </a:r>
            <a:r>
              <a:rPr lang="en-GB" sz="5400" dirty="0" smtClean="0"/>
              <a:t>physiotherapists must develop communication </a:t>
            </a:r>
            <a:r>
              <a:rPr lang="en-GB" sz="5400" dirty="0"/>
              <a:t>skills </a:t>
            </a:r>
            <a:r>
              <a:rPr lang="en-GB" sz="5400" dirty="0" smtClean="0"/>
              <a:t>to encourage </a:t>
            </a:r>
            <a:r>
              <a:rPr lang="en-GB" sz="5400" dirty="0"/>
              <a:t>and manage situations where clients express their fears, concerns, dilemmas and </a:t>
            </a:r>
            <a:r>
              <a:rPr lang="en-GB" sz="5400" dirty="0" smtClean="0"/>
              <a:t>emotions. </a:t>
            </a:r>
            <a:endParaRPr lang="en-GB" sz="54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460" y="23060446"/>
            <a:ext cx="9424037" cy="706802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57150" y="34137766"/>
            <a:ext cx="8496943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Results</a:t>
            </a:r>
            <a:endParaRPr lang="en-GB" dirty="0"/>
          </a:p>
          <a:p>
            <a:pPr marL="1142106" indent="-1142106">
              <a:buFont typeface="+mj-lt"/>
              <a:buAutoNum type="arabicPeriod"/>
            </a:pPr>
            <a:r>
              <a:rPr lang="en-GB" dirty="0"/>
              <a:t>Clients frequently do not raise their emotions or feelings as </a:t>
            </a:r>
            <a:r>
              <a:rPr lang="en-GB" dirty="0" smtClean="0"/>
              <a:t>important. </a:t>
            </a:r>
            <a:endParaRPr lang="en-GB" dirty="0"/>
          </a:p>
          <a:p>
            <a:pPr marL="1142106" indent="-1142106">
              <a:buFont typeface="+mj-lt"/>
              <a:buAutoNum type="arabicPeriod"/>
            </a:pPr>
            <a:r>
              <a:rPr lang="en-GB" dirty="0"/>
              <a:t>Physiotherapists generally struggle to elicit, or identify as important, such matters. </a:t>
            </a:r>
          </a:p>
          <a:p>
            <a:pPr marL="1142106" indent="-1142106">
              <a:buFont typeface="+mj-lt"/>
              <a:buAutoNum type="arabicPeriod"/>
            </a:pPr>
            <a:r>
              <a:rPr lang="en-GB" dirty="0"/>
              <a:t>How these were presented to the clinician and addressed </a:t>
            </a:r>
            <a:r>
              <a:rPr lang="en-GB" dirty="0" smtClean="0"/>
              <a:t>varied.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0387460" y="12507187"/>
            <a:ext cx="9424038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Exemplar quotations from data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Sally: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“</a:t>
            </a:r>
            <a:r>
              <a:rPr lang="en-GB" i="1" dirty="0" smtClean="0">
                <a:solidFill>
                  <a:schemeClr val="bg1"/>
                </a:solidFill>
              </a:rPr>
              <a:t>What </a:t>
            </a:r>
            <a:r>
              <a:rPr lang="en-GB" i="1" dirty="0">
                <a:solidFill>
                  <a:schemeClr val="bg1"/>
                </a:solidFill>
              </a:rPr>
              <a:t>stops you </a:t>
            </a:r>
            <a:r>
              <a:rPr lang="en-GB" i="1" dirty="0" smtClean="0">
                <a:solidFill>
                  <a:schemeClr val="bg1"/>
                </a:solidFill>
              </a:rPr>
              <a:t> ..?” </a:t>
            </a:r>
            <a:r>
              <a:rPr lang="en-GB" dirty="0" smtClean="0">
                <a:solidFill>
                  <a:schemeClr val="bg1"/>
                </a:solidFill>
              </a:rPr>
              <a:t>Clara: “</a:t>
            </a:r>
            <a:r>
              <a:rPr lang="en-GB" i="1" dirty="0" smtClean="0">
                <a:solidFill>
                  <a:schemeClr val="bg1"/>
                </a:solidFill>
              </a:rPr>
              <a:t>Self-confidence.”</a:t>
            </a:r>
            <a:endParaRPr lang="en-GB" i="1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Sally: “</a:t>
            </a:r>
            <a:r>
              <a:rPr lang="en-GB" i="1" dirty="0" smtClean="0">
                <a:solidFill>
                  <a:schemeClr val="bg1"/>
                </a:solidFill>
              </a:rPr>
              <a:t>Right</a:t>
            </a:r>
            <a:r>
              <a:rPr lang="en-GB" i="1" dirty="0">
                <a:solidFill>
                  <a:schemeClr val="bg1"/>
                </a:solidFill>
              </a:rPr>
              <a:t>, OK</a:t>
            </a:r>
            <a:r>
              <a:rPr lang="en-GB" i="1" dirty="0" smtClean="0">
                <a:solidFill>
                  <a:schemeClr val="bg1"/>
                </a:solidFill>
              </a:rPr>
              <a:t>.”</a:t>
            </a:r>
            <a:endParaRPr lang="en-GB" i="1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Clara: “</a:t>
            </a:r>
            <a:r>
              <a:rPr lang="en-GB" i="1" dirty="0" smtClean="0">
                <a:solidFill>
                  <a:schemeClr val="bg1"/>
                </a:solidFill>
              </a:rPr>
              <a:t>I </a:t>
            </a:r>
            <a:r>
              <a:rPr lang="en-GB" i="1" dirty="0">
                <a:solidFill>
                  <a:schemeClr val="bg1"/>
                </a:solidFill>
              </a:rPr>
              <a:t>just don’t have the confidence… I get very panicky, really, really nervous of falling</a:t>
            </a:r>
            <a:r>
              <a:rPr lang="en-GB" i="1" dirty="0" smtClean="0">
                <a:solidFill>
                  <a:schemeClr val="bg1"/>
                </a:solidFill>
              </a:rPr>
              <a:t>.” </a:t>
            </a:r>
            <a:endParaRPr lang="en-GB" i="1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Sally: “</a:t>
            </a:r>
            <a:r>
              <a:rPr lang="en-GB" i="1" dirty="0" smtClean="0">
                <a:solidFill>
                  <a:schemeClr val="bg1"/>
                </a:solidFill>
              </a:rPr>
              <a:t>You </a:t>
            </a:r>
            <a:r>
              <a:rPr lang="en-GB" i="1" dirty="0">
                <a:solidFill>
                  <a:schemeClr val="bg1"/>
                </a:solidFill>
              </a:rPr>
              <a:t>don’t need to worry about me coming, do you</a:t>
            </a:r>
            <a:r>
              <a:rPr lang="en-GB" i="1" dirty="0" smtClean="0">
                <a:solidFill>
                  <a:schemeClr val="bg1"/>
                </a:solidFill>
              </a:rPr>
              <a:t>?”</a:t>
            </a:r>
            <a:endParaRPr lang="en-GB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495DC29F69DA41B831D7985DDEFF7A" ma:contentTypeVersion="11" ma:contentTypeDescription="Create a new document." ma:contentTypeScope="" ma:versionID="2530b4df75ba6056709271599dd6b0f7">
  <xsd:schema xmlns:xsd="http://www.w3.org/2001/XMLSchema" xmlns:xs="http://www.w3.org/2001/XMLSchema" xmlns:p="http://schemas.microsoft.com/office/2006/metadata/properties" xmlns:ns3="f6569699-ae44-4c85-9383-dd5a41d3d471" xmlns:ns4="da5da9df-85e1-4e4b-b319-af1e48434c21" targetNamespace="http://schemas.microsoft.com/office/2006/metadata/properties" ma:root="true" ma:fieldsID="9af5024817a8414ea530f831707e49d3" ns3:_="" ns4:_="">
    <xsd:import namespace="f6569699-ae44-4c85-9383-dd5a41d3d471"/>
    <xsd:import namespace="da5da9df-85e1-4e4b-b319-af1e48434c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569699-ae44-4c85-9383-dd5a41d3d4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da9df-85e1-4e4b-b319-af1e48434c2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4ED27E-0CA2-431B-B890-337084079C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569699-ae44-4c85-9383-dd5a41d3d471"/>
    <ds:schemaRef ds:uri="da5da9df-85e1-4e4b-b319-af1e48434c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E70EAA-49CA-4E45-AC97-8A477C83AE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30CC50-5928-4406-8E5A-90E93718E152}">
  <ds:schemaRefs>
    <ds:schemaRef ds:uri="http://purl.org/dc/terms/"/>
    <ds:schemaRef ds:uri="http://www.w3.org/XML/1998/namespace"/>
    <ds:schemaRef ds:uri="f6569699-ae44-4c85-9383-dd5a41d3d471"/>
    <ds:schemaRef ds:uri="http://purl.org/dc/elements/1.1/"/>
    <ds:schemaRef ds:uri="http://schemas.microsoft.com/office/2006/documentManagement/types"/>
    <ds:schemaRef ds:uri="http://purl.org/dc/dcmitype/"/>
    <ds:schemaRef ds:uri="da5da9df-85e1-4e4b-b319-af1e48434c21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281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What matters most:  person-centred community physiotherapy   Ralph Hammond1, Rob Stenner1&amp;2, Shea Palmer2 ralph.hammond@sompar.nhs.uk 1Somerset Partnership NHS Foundation Trust,  2University of the West of England </vt:lpstr>
    </vt:vector>
  </TitlesOfParts>
  <Company>Somerset Partnership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matters most  – a qualitative study of person-centred physiotherapy practice in community rehabilitation</dc:title>
  <dc:creator>Hammond Ralph (Somerset Partnership)</dc:creator>
  <cp:lastModifiedBy>Hammond Ralph (Somerset Partnership)</cp:lastModifiedBy>
  <cp:revision>19</cp:revision>
  <dcterms:created xsi:type="dcterms:W3CDTF">2019-10-14T13:59:30Z</dcterms:created>
  <dcterms:modified xsi:type="dcterms:W3CDTF">2019-12-12T12:42:49Z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0x0101001C495DC29F69DA41B831D7985DDEFF7A</vt:lpwstr>
  </property>
</Properties>
</file>