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26" r:id="rId5"/>
    <p:sldId id="321" r:id="rId6"/>
    <p:sldId id="270" r:id="rId7"/>
    <p:sldId id="287" r:id="rId8"/>
    <p:sldId id="290" r:id="rId9"/>
    <p:sldId id="293" r:id="rId10"/>
    <p:sldId id="298" r:id="rId11"/>
    <p:sldId id="318" r:id="rId12"/>
    <p:sldId id="322" r:id="rId13"/>
    <p:sldId id="274" r:id="rId14"/>
    <p:sldId id="289" r:id="rId15"/>
    <p:sldId id="296" r:id="rId16"/>
    <p:sldId id="303" r:id="rId17"/>
    <p:sldId id="304" r:id="rId18"/>
    <p:sldId id="307" r:id="rId19"/>
    <p:sldId id="308" r:id="rId20"/>
    <p:sldId id="316" r:id="rId21"/>
    <p:sldId id="319" r:id="rId22"/>
    <p:sldId id="323" r:id="rId23"/>
    <p:sldId id="275" r:id="rId24"/>
    <p:sldId id="288" r:id="rId25"/>
    <p:sldId id="291" r:id="rId26"/>
    <p:sldId id="299" r:id="rId27"/>
    <p:sldId id="301" r:id="rId28"/>
    <p:sldId id="305" r:id="rId29"/>
    <p:sldId id="309" r:id="rId30"/>
    <p:sldId id="312" r:id="rId31"/>
    <p:sldId id="313" r:id="rId32"/>
    <p:sldId id="317" r:id="rId33"/>
    <p:sldId id="324" r:id="rId34"/>
    <p:sldId id="284" r:id="rId35"/>
    <p:sldId id="292" r:id="rId36"/>
    <p:sldId id="286" r:id="rId37"/>
    <p:sldId id="302" r:id="rId38"/>
    <p:sldId id="285" r:id="rId39"/>
    <p:sldId id="325" r:id="rId40"/>
    <p:sldId id="278" r:id="rId41"/>
    <p:sldId id="294" r:id="rId42"/>
    <p:sldId id="295" r:id="rId43"/>
    <p:sldId id="297" r:id="rId44"/>
    <p:sldId id="300" r:id="rId45"/>
    <p:sldId id="306" r:id="rId46"/>
    <p:sldId id="310" r:id="rId47"/>
    <p:sldId id="311" r:id="rId48"/>
    <p:sldId id="314" r:id="rId49"/>
    <p:sldId id="31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56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23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60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62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04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72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77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21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62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94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4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14BFE-C154-4735-BB95-1092CE698E09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E38E1-4BEE-4A31-930A-795EB13FE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1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inzy.Houchen@uhl-tr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.comer@nhs.ne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aria.A-Quinn@nhs.ne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ophie.Chalmers@boltonft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ames.faraday@nhs.ne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ames.faraday@nhs.ne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ruth.barker@wessexahsn.ne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odie.Bloska@aru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Ralph.Hammond@SomersetFT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.newington@imperial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onathan.pool1@aru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p.mclaughlin@nhs.ne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Adele.nightingale2@pat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helen.stringer@ncl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iriam.Golding-Day@bapo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helen.walcott@nhs.ne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Dawn.Carnes@uco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Vicki.Johnson@uhl-tr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hyperlink" Target="mailto:adrian.robertson@nhs.ne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eesha.naisbitt@gmail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protect-eu.mimecast.com/s/dfOcCgnNYh840PQFN-hjK?domain=youtube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hyperlink" Target="mailto:adrian.robertson@nhs.ne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eesha.naisbitt@gmail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atherine.carr6@nhs.ne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.newington@imperial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ophie.Chalmers@boltonft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helen.stringer@ncl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elliekeiller@msn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ackie.mcrae1@nhs.ne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K.Hanna2@liverpool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ike.donnellon@codp.org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hristina.malamateniou@city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iriam.Golding-Day@bapo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Vicki.Johnson@uhl-tr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erry.draper-rodi@uco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am.Burr@nbt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alessianicotera86@gmail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Grace.Messenger@ncic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Vicki.Johnson@uhl-tr.nhs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hyperlink" Target="mailto:T.Haghighi1@uni.brighton.ac.u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.j.ryan@brighton.ac.u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42199C-C565-F2F6-D8FE-A9088BC99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525" y="324735"/>
            <a:ext cx="105156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</a:rPr>
              <a:t>Celebrating the value and impact of AHP Research and Innovation!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3600" b="1" dirty="0">
                <a:solidFill>
                  <a:schemeClr val="accent2"/>
                </a:solidFill>
              </a:rPr>
              <a:t>Our Virtual Poster Gallery Brochure Themes</a:t>
            </a:r>
            <a:br>
              <a:rPr lang="en-GB" sz="3600" b="1" dirty="0">
                <a:solidFill>
                  <a:schemeClr val="accent2"/>
                </a:solidFill>
              </a:rPr>
            </a:br>
            <a:r>
              <a:rPr lang="en-GB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477" y="1674756"/>
            <a:ext cx="7029048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Evaluating student experiences and perceptions of research engagement</a:t>
            </a:r>
            <a:endParaRPr lang="en-GB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Promoting research engagement and capacity building in the wider workforce</a:t>
            </a:r>
            <a:endParaRPr lang="en-GB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Collaborative partnership working, including with service users</a:t>
            </a:r>
            <a:endParaRPr lang="en-GB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research capability, leadership and roles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Improving care quality &amp; service delivery</a:t>
            </a:r>
            <a:endParaRPr lang="en-GB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CF48A03-831C-0781-D708-7EF4B8E1D079}"/>
              </a:ext>
            </a:extLst>
          </p:cNvPr>
          <p:cNvSpPr/>
          <p:nvPr/>
        </p:nvSpPr>
        <p:spPr>
          <a:xfrm>
            <a:off x="7476723" y="2434559"/>
            <a:ext cx="4495800" cy="3147091"/>
          </a:xfrm>
          <a:prstGeom prst="wedgeRoundRectCallout">
            <a:avLst>
              <a:gd name="adj1" fmla="val -61299"/>
              <a:gd name="adj2" fmla="val -32194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9F9FA-650C-6FE6-5027-1567B7F40681}"/>
              </a:ext>
            </a:extLst>
          </p:cNvPr>
          <p:cNvSpPr txBox="1"/>
          <p:nvPr/>
        </p:nvSpPr>
        <p:spPr>
          <a:xfrm>
            <a:off x="7701143" y="2903994"/>
            <a:ext cx="4377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Browse our Gallery Brochure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the Poster ID number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the Posters in our Virtual Gallery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35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02" y="1852230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Resilience of team to continue to support patients during the pandemic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Access to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ready to implement interventions from previous research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Promoted patient self-management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Physiotherapy, Nursing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Linzy.Houchen@uhl-tr.nhs.uk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EF77D-DC1B-0F53-5DF6-70DDECE96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303" y="2855363"/>
            <a:ext cx="5281920" cy="296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2, 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376017-BD64-A7E8-2F9E-528C58BB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2" y="488110"/>
            <a:ext cx="11124798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Remote delivery options for self-management programmes for patients with COPD during the COVID-19 pandemic. Uptake, completion and clinical outcomes.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12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902" y="1813673"/>
            <a:ext cx="6788933" cy="4450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Evidence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 need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for organisational level focus on AHP research posts, career pathways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&amp;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clinical academic joint contracts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Need for team-level routine discussions focusing on research engagement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capitalise on positive benefits from research activity identified by AHPs 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Need for individual-level support for generation of new 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knowledge and implementation of research</a:t>
            </a:r>
          </a:p>
          <a:p>
            <a:pPr marL="0" indent="0">
              <a:buNone/>
            </a:pP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All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 allied health professions recognised by HEE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c.comer@nhs.net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2,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E64EB-4D9D-879C-F95A-4495820EC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950" y="1899941"/>
            <a:ext cx="3230870" cy="4379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8CC9529-D845-4230-6573-3048A6B9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190752"/>
            <a:ext cx="10515600" cy="1325563"/>
          </a:xfrm>
        </p:spPr>
        <p:txBody>
          <a:bodyPr>
            <a:no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Allied Health Professionals’ Perceptions of Research in the United Kingdom National Health Service: a survey of research capacity and culture</a:t>
            </a:r>
          </a:p>
        </p:txBody>
      </p:sp>
    </p:spTree>
    <p:extLst>
      <p:ext uri="{BB962C8B-B14F-4D97-AF65-F5344CB8AC3E}">
        <p14:creationId xmlns:p14="http://schemas.microsoft.com/office/powerpoint/2010/main" val="331043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902" y="1813673"/>
            <a:ext cx="6298339" cy="4450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Insights of professionals’ research skills and confidence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Evidence of teams’ research engagement and access to support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Evidence of specified responsibility for research-related roles in job descriptions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AHPs, Nursing, Psychology, Social Work, Pharmacy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Maria.A-Quinn@nhs.net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2, 3</a:t>
            </a:r>
          </a:p>
        </p:txBody>
      </p:sp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605B104B-7A78-FF4E-0124-1698329D6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1" y="2804981"/>
            <a:ext cx="5093280" cy="286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B26A9B-EAF9-7DDD-DF80-04DD370E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28967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Research Survey for NMAHP+ in Cumbria, Northumberland, Tyne &amp; Wear (CNTW) 2022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8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902" y="1813673"/>
            <a:ext cx="5987823" cy="4450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Evidence of local research culture and capability to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support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strategic decisions about how to engage healthcare workers in research activities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Comparative levels of staff engagement in clinical audit and service evaluations versus formal research activities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8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AHP disciplines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Sophie.Chalmers@boltonft.nhs.uk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2,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56F82-B035-07AF-7C3C-0C4534DB2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837542"/>
            <a:ext cx="5642218" cy="294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FE7A0A4-CC3B-6C82-B0A4-EDF14AD3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02" y="5059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Understanding research capacity and activity across Allied Health Professionals in a local NHS Trust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207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902" y="1591274"/>
            <a:ext cx="5987823" cy="44500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Development of research skills, knowledge and confidence for AHPs and the wider workforce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Embedding of research awareness across the organisation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Increased confidence for AHP and other colleagues to pursue a clinical academic career 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Dietetics, Physiotherapy, Podiatry, Speech and Language Therapy, Nursing, Midwifery, Workforce Development, Administration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james.faraday@nhs.net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400659" y="1466164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2, 5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EECF5AB-3B44-13C6-542D-3093BE7D0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02" y="4781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4Ps Researcher Development Programme: Building research capacity for AHPs and the wider workforce</a:t>
            </a:r>
            <a:br>
              <a:rPr lang="en-GB" dirty="0"/>
            </a:b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51E5D8-A1FE-3371-13DF-5D211A002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445" y="1947865"/>
            <a:ext cx="3199214" cy="452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400659" y="123323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480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477" y="1403624"/>
            <a:ext cx="5987823" cy="44500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Evidence that AHPs can work effectively within an ICU research team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Positive student feedback highlights the feasibility of pre-registration placement experiences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Clinical practice secondment opportunities increase a positive research culture for the AHP workforce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AHPs in an Acute Teaching Trust</a:t>
            </a:r>
            <a:endParaRPr lang="en-GB" sz="18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Ema.Swingwood@uwe.ac.uk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2,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19088-4794-B7B6-FC8C-4D6C3F0B7F78}"/>
              </a:ext>
            </a:extLst>
          </p:cNvPr>
          <p:cNvSpPr txBox="1"/>
          <p:nvPr/>
        </p:nvSpPr>
        <p:spPr>
          <a:xfrm>
            <a:off x="8058150" y="3169992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Please add image of poster here, I am unable to resize it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0FCD062-5A78-C98C-199F-C3D5FA7AC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2929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Embedding research into Allied Health Professional roles within an ICU setting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47C08-1E96-6008-4E9E-A036EAD3A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080" y="2622185"/>
            <a:ext cx="4528045" cy="3231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510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902" y="1671603"/>
            <a:ext cx="6111648" cy="4450097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sz="16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project will enable Chief AHPs to support AHPs to develop research and innovation capacity and capability, and strengthen overall research and innovation culture in their organisation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project will help regional AHPs to learn and support each other to deliver the AHP R&amp;I strategy across the region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Dietetics, Occupational Therapy, Physiotherapy, Speech and Language Therapy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james.faraday@nhs.net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 behalf of the Research and Innovation Subgroup of the AHP Faculty for the North East and North Cumbria</a:t>
            </a:r>
            <a:endParaRPr lang="en-GB" sz="18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2,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19088-4794-B7B6-FC8C-4D6C3F0B7F78}"/>
              </a:ext>
            </a:extLst>
          </p:cNvPr>
          <p:cNvSpPr txBox="1"/>
          <p:nvPr/>
        </p:nvSpPr>
        <p:spPr>
          <a:xfrm>
            <a:off x="8058150" y="3169992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Please add image of poster here, I am unable to resize it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6B2819D-E1D1-4942-2E45-0E172303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02" y="5040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Ten Top Tips for Implementing the Allied Health Professions Research and Innovation Strategy for England in the North East and North Cumbria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EC64A-123F-F74C-1667-77D0184B4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063" y="2614937"/>
            <a:ext cx="4773520" cy="335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0222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952" y="1629007"/>
            <a:ext cx="5987823" cy="445009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GB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Peer support group for pre-doctoral, doctoral, and post-doctoral individuals in healthcare who are looking to embed research into a clinical role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ignposting to opportunities and resources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supportive events such as writing groups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AHP, Nursing, Midwifery, Healthcare Science, Pharmacy, Psychology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ruth.barker@wessexahsn.net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2, 8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EB0908C-E6A2-970B-ED84-52F0F8A9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19075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Healthcare Professionals in Research: Facebook Community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3A220-9A23-EDAC-2CAF-D45242814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952" y="853175"/>
            <a:ext cx="2386373" cy="581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694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902" y="1813673"/>
            <a:ext cx="5987823" cy="4450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Enhancing patient experience of sub-acute stroke rehabilitation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Implementing a new neurologic music therapy service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AHPs are able to understand the mechanisms of the music-based exercises, make referrals and help develop and deliver exercises on the wards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Neurologic Music Therapy, Speech and Language Therapy, Physiotherapy, Occupational therapy</a:t>
            </a: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Jodie.Bloska@aru.ac.uk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08810" y="1629007"/>
            <a:ext cx="1741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2</a:t>
            </a:r>
            <a:r>
              <a:rPr lang="en-GB" sz="1800" b="1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9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C9E9C5-4018-A438-A9D5-028C7EDFA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325" y="2669381"/>
            <a:ext cx="5670758" cy="316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219D289-029E-A15B-A276-9E619529A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02" y="5339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The feasibility and acceptability of neurologic music therapy in subacute neurorehabilitation and mood outcomes for patients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671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42199C-C565-F2F6-D8FE-A9088BC99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525" y="324735"/>
            <a:ext cx="105156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</a:rPr>
              <a:t>Celebrating the value and impact of AHP Research and Innovation!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3600" b="1" dirty="0">
                <a:solidFill>
                  <a:schemeClr val="accent2"/>
                </a:solidFill>
              </a:rPr>
              <a:t>Our Virtual Poster Gallery Brochure Themes</a:t>
            </a:r>
            <a:br>
              <a:rPr lang="en-GB" sz="3600" b="1" dirty="0">
                <a:solidFill>
                  <a:schemeClr val="accent2"/>
                </a:solidFill>
              </a:rPr>
            </a:br>
            <a:r>
              <a:rPr lang="en-GB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477" y="1674756"/>
            <a:ext cx="7029048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Evaluating student experiences and perceptions of research engagement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Promoting research engagement and capacity building in the wider workforce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Collaborative partnership working, including with service users</a:t>
            </a:r>
            <a:endParaRPr lang="en-GB" b="1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research capability, leadership and roles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Improving care quality &amp; service delivery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CF48A03-831C-0781-D708-7EF4B8E1D079}"/>
              </a:ext>
            </a:extLst>
          </p:cNvPr>
          <p:cNvSpPr/>
          <p:nvPr/>
        </p:nvSpPr>
        <p:spPr>
          <a:xfrm>
            <a:off x="7476723" y="2434559"/>
            <a:ext cx="4495800" cy="3147091"/>
          </a:xfrm>
          <a:prstGeom prst="wedgeRoundRectCallout">
            <a:avLst>
              <a:gd name="adj1" fmla="val -61299"/>
              <a:gd name="adj2" fmla="val -32194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9F9FA-650C-6FE6-5027-1567B7F40681}"/>
              </a:ext>
            </a:extLst>
          </p:cNvPr>
          <p:cNvSpPr txBox="1"/>
          <p:nvPr/>
        </p:nvSpPr>
        <p:spPr>
          <a:xfrm>
            <a:off x="7701143" y="2903994"/>
            <a:ext cx="4377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Browse our Gallery Brochure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the Poster ID number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the Posters in our Virtual Gallery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46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42199C-C565-F2F6-D8FE-A9088BC99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525" y="324735"/>
            <a:ext cx="105156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</a:rPr>
              <a:t>Celebrating the value and impact of AHP Research and Innovation!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3600" b="1" dirty="0">
                <a:solidFill>
                  <a:schemeClr val="accent2"/>
                </a:solidFill>
              </a:rPr>
              <a:t>Our Virtual Poster Gallery Brochure Themes</a:t>
            </a:r>
            <a:br>
              <a:rPr lang="en-GB" sz="3600" b="1" dirty="0">
                <a:solidFill>
                  <a:schemeClr val="accent2"/>
                </a:solidFill>
              </a:rPr>
            </a:br>
            <a:r>
              <a:rPr lang="en-GB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477" y="1674756"/>
            <a:ext cx="7029048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Evaluating student experiences and perceptions of research engagement</a:t>
            </a:r>
            <a:endParaRPr lang="en-GB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Promoting research engagement and capacity building in the wider workforce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Collaborative partnership working, including with service users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research capability, leadership and roles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Improving care quality &amp; service delivery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CF48A03-831C-0781-D708-7EF4B8E1D079}"/>
              </a:ext>
            </a:extLst>
          </p:cNvPr>
          <p:cNvSpPr/>
          <p:nvPr/>
        </p:nvSpPr>
        <p:spPr>
          <a:xfrm>
            <a:off x="7476723" y="2434559"/>
            <a:ext cx="4495800" cy="3147091"/>
          </a:xfrm>
          <a:prstGeom prst="wedgeRoundRectCallout">
            <a:avLst>
              <a:gd name="adj1" fmla="val -61299"/>
              <a:gd name="adj2" fmla="val -32194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9F9FA-650C-6FE6-5027-1567B7F40681}"/>
              </a:ext>
            </a:extLst>
          </p:cNvPr>
          <p:cNvSpPr txBox="1"/>
          <p:nvPr/>
        </p:nvSpPr>
        <p:spPr>
          <a:xfrm>
            <a:off x="7701143" y="2903994"/>
            <a:ext cx="4377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Browse our Gallery Brochure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the Poster ID number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the Posters in our Virtual Gallery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91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16" y="1932287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GB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Strengthening/building partnership working between clinical practitioners and academic partners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Encouraging evaluation of local practice/service delivery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Physiotherapy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Ralph.Hammond@SomersetFT.nhs.uk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A3927A-5298-5654-D6DF-844AD9C4D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265" y="1892451"/>
            <a:ext cx="2914800" cy="433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F684DA1-6646-B615-0CC7-D238F2CEB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2" y="3034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What matters most:</a:t>
            </a:r>
            <a:br>
              <a:rPr lang="en-GB" sz="4000" b="1" i="1" dirty="0">
                <a:solidFill>
                  <a:schemeClr val="accent2"/>
                </a:solidFill>
              </a:rPr>
            </a:br>
            <a:r>
              <a:rPr lang="en-GB" sz="4000" b="1" i="1" dirty="0">
                <a:solidFill>
                  <a:schemeClr val="accent2"/>
                </a:solidFill>
              </a:rPr>
              <a:t>person-centred community physiotherapy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060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191" y="1801794"/>
            <a:ext cx="6567352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Evidence of positive experiences and reported good relationships with their research teams</a:t>
            </a:r>
            <a:b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Suggested strategies to optimise the research experience of participants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 impacts for those contributing to research included deeper understanding of their own health condition and increased confidence interacting with healthcare and other professionals</a:t>
            </a:r>
            <a:b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Physiotherapy,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ietetics, Speech and Language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herapy, Nursing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l.newington@imperial.ac.uk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5B9A28-856F-1C22-E057-3DCA4D205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214994" y="2473008"/>
            <a:ext cx="4420248" cy="3117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D0D598A-E5C7-E951-D722-F8DA4DD8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16" y="25431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4000" b="1" i="1" dirty="0">
                <a:solidFill>
                  <a:schemeClr val="accent2"/>
                </a:solidFill>
              </a:rPr>
              <a:t>Reflections on involvement in health research: a qualitative interview study with NMAHPP research participants and patient advisors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390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16" y="1674721"/>
            <a:ext cx="656735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lang="en-GB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9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en-GB" sz="19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first validated music-based measure for diagnosis and treatment planning for children and young people with disorders of consciousness, optimising treatment and improving recovery</a:t>
            </a:r>
            <a:br>
              <a:rPr lang="en-GB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9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be shared globally with music therapists to make it as widely available as possible</a:t>
            </a:r>
            <a:br>
              <a:rPr lang="en-GB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9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900" dirty="0"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GB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rovides guidance on involving family caregivers, empowering the family</a:t>
            </a:r>
            <a:br>
              <a:rPr lang="en-GB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9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en-GB" sz="19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9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usic </a:t>
            </a: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herapy, Psychology, Medicine, Occupational </a:t>
            </a: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herapy, Physiotherapy, Speech and Language </a:t>
            </a: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herapy.</a:t>
            </a: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9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9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jonathan.pool1@aru.ac.uk</a:t>
            </a:r>
            <a:endParaRPr lang="en-GB" sz="19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6DDAC1-9ED3-0469-A931-B1A98B170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507" y="2757008"/>
            <a:ext cx="4558711" cy="320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C76CF9B-658C-8B4A-8BFB-C455038E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16" y="2940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MuSICCA: The Music therapy Sensory Instrument for Cognition, Consciousness and Awareness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424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975" y="1646219"/>
            <a:ext cx="656735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sz="16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Highlighted what people with haemophilia want in their clinic reviews with regard to assessment of their pain 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Evidenced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limitations of current physiotherapy approaches to pain management and identified further areas of need for investigation 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Involvement of people with lived experience generated significant benefits, particularly in creating an intervention that people felt ‘fitted’ for them and their rare disorder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Physiotherapy</a:t>
            </a: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p.mclaughlin@nhs.net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18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9C8E9-A4AF-9A65-A5ED-A4E3FD7BCF8C}"/>
              </a:ext>
            </a:extLst>
          </p:cNvPr>
          <p:cNvSpPr txBox="1"/>
          <p:nvPr/>
        </p:nvSpPr>
        <p:spPr>
          <a:xfrm>
            <a:off x="8058150" y="3105834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Please add image of poster here, I am unable to resize it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CB3215D-C818-05C7-FC08-54AA5A41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54466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Development and preliminary evaluation of an exercise-based telerehabilitation intervention for people with severe haemophilia 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0B7F8-504F-5C15-EF2C-421251BF8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407" y="2772108"/>
            <a:ext cx="5338618" cy="267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154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16" y="1932287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Research findings used to inform future NHSE </a:t>
            </a:r>
            <a:r>
              <a:rPr lang="en-GB" sz="1800" i="1" dirty="0">
                <a:effectLst/>
                <a:ea typeface="Times New Roman" panose="02020603050405020304" pitchFamily="18" charset="0"/>
              </a:rPr>
              <a:t>Building Outstanding Theatre Teams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 leadership and culture workstream</a:t>
            </a:r>
            <a:br>
              <a:rPr lang="en-GB" sz="1800" dirty="0">
                <a:effectLst/>
                <a:ea typeface="Times New Roman" panose="02020603050405020304" pitchFamily="18" charset="0"/>
              </a:rPr>
            </a:br>
            <a:endParaRPr lang="en-GB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Evidence of ODP research capability </a:t>
            </a:r>
            <a:br>
              <a:rPr lang="en-GB" sz="1800" dirty="0">
                <a:effectLst/>
                <a:ea typeface="Times New Roman" panose="02020603050405020304" pitchFamily="18" charset="0"/>
              </a:rPr>
            </a:br>
            <a:endParaRPr lang="en-GB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Influencing national the development of the NIHR Advanced Surgical Technology Incubator group</a:t>
            </a:r>
            <a:br>
              <a:rPr lang="en-GB" sz="1800" dirty="0">
                <a:effectLst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ea typeface="Times New Roman" panose="02020603050405020304" pitchFamily="18" charset="0"/>
              </a:rPr>
            </a:br>
            <a:endParaRPr lang="en-GB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Operating Department Practitioners, Surgical teams</a:t>
            </a:r>
            <a:endParaRPr lang="en-GB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6"/>
              </a:rPr>
              <a:t>Adele.nightingale2@pat.nhs.uk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0C4C2-F015-053E-A2F6-3A65DF1BB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1341" y="2670464"/>
            <a:ext cx="4442459" cy="3149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33359A4-E4CF-6DA9-2810-B1833D25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16" y="4658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Operating Department Practitioners’ (ODP) Experiences of Leadership in a Surgical Multi Professional Team.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869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16" y="2189562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Facilitating effective and sustained partnership working between education settings and SLT services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Improving oral language skills for pre-school children 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Increasing school readiness</a:t>
            </a: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Speech and Language Therapy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helen.stringer@ncl.ac.uk</a:t>
            </a:r>
            <a:r>
              <a:rPr lang="en-GB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599350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6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BFF130E-9C05-B3A8-3FF4-2CF5C051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16" y="7549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Using the Behaviour Change Wheel to discover barriers and enablers for engaging Early Childhood Educators in partnership working with Speech and Language Therapy Services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24588-9920-F49D-DB50-9FC36602C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360" y="2189562"/>
            <a:ext cx="2985933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47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16" y="1561809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Impact on services demonstrating benefit of orthotists involvement in diabetic foot care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Wider capacity building in promoting multi-disciplinary working with other AHP and clinical colleagues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Prosthetists, Orthotists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Miriam.Golding-Day@bapo.com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7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A20A013-6373-2B6E-C2DE-DE6CF71B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273541"/>
            <a:ext cx="10515600" cy="1325563"/>
          </a:xfrm>
        </p:spPr>
        <p:txBody>
          <a:bodyPr/>
          <a:lstStyle/>
          <a:p>
            <a:r>
              <a:rPr lang="en-GB" sz="3600" b="1" i="1" dirty="0">
                <a:solidFill>
                  <a:schemeClr val="accent2"/>
                </a:solidFill>
              </a:rPr>
              <a:t>Orthotic Treatment - The Diabetic Foot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AA6B1-0A7F-4D16-E4AF-3347DB3AE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802" y="1813673"/>
            <a:ext cx="3005415" cy="424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908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87" y="1629007"/>
            <a:ext cx="656735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effective partnerships between universities and integrated care systems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Establishing what 'good' research capacity building looks like to both Universities and ICSs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Identify 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 mutual benefits of partnerships between higher education and integrated care systems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Physiotherapy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helen.walcott@nhs.net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8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764A41C-5CEF-6573-31BA-D4DD48EBE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87" y="15180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Using systems thinking to explore research capacity building in AHPs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E10FDF-36BD-4241-622F-2CC24DEA0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593" y="1708727"/>
            <a:ext cx="3143688" cy="4447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164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16" y="1932287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Evidence of patients’ views on the use of outcome measures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Insights to patients’ perceptions of accessibility and acceptability of outcome measure collection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Osteopathy</a:t>
            </a:r>
            <a:endParaRPr lang="en-GB" sz="18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Dawn.Carnes@uco.ac.uk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9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178F6D49-859F-0EDA-3C63-FFBDA7B61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35" y="1813673"/>
            <a:ext cx="3249962" cy="435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3363175-9080-8F95-4ED3-E892BAA3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16" y="19075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Identifying patients’ views on using PROMs in clinical practice</a:t>
            </a:r>
          </a:p>
        </p:txBody>
      </p:sp>
    </p:spTree>
    <p:extLst>
      <p:ext uri="{BB962C8B-B14F-4D97-AF65-F5344CB8AC3E}">
        <p14:creationId xmlns:p14="http://schemas.microsoft.com/office/powerpoint/2010/main" val="792225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16" y="2141536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Co-production between local minority groups and the Leicester Diabetes Centre (LDC) team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Culturally-relevant resources developed for educators to deliver the DESMOND intervention online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Six new culturally adapted DESMOND-NDF versions now available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Dietetics, Nursing, Medicine, Physiotherapy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Vicki.Johnson@uhl-tr.nhs.uk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03687" y="1578568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169877" y="1812212"/>
            <a:ext cx="1722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3, 10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7080A79-7785-52D8-9076-1215A513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16" y="740842"/>
            <a:ext cx="10515600" cy="1325563"/>
          </a:xfrm>
        </p:spPr>
        <p:txBody>
          <a:bodyPr>
            <a:no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Cultural adaptation of the virtually delivered Diabetes Education and Self-Management for Ongoing and Newly Diagnosed (DESMOND) Newly Diagnosed and Foundation (NDF) structured education programme</a:t>
            </a:r>
            <a:br>
              <a:rPr lang="en-GB" sz="3600" b="1" i="1" dirty="0">
                <a:solidFill>
                  <a:schemeClr val="accent2"/>
                </a:solidFill>
              </a:rPr>
            </a:br>
            <a:endParaRPr lang="en-GB" sz="3600" b="1" i="1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0688B-6CE9-F3F9-3F7D-503A9CADE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464" y="2309803"/>
            <a:ext cx="3002829" cy="424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34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02" y="1725088"/>
            <a:ext cx="656735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lang="en-GB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9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9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9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Transferable skills that fit within the research and leadership pillars of practice as well as further preparing us to be evidence-based practitioners when working clinically.</a:t>
            </a:r>
            <a:b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Increased our preparedness and readiness for post-graduate study and research.</a:t>
            </a:r>
            <a:b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Communication with multiple different professionals and organisations, allowing for networking and access to the skills and expertise of others.</a:t>
            </a:r>
          </a:p>
          <a:p>
            <a:pPr marL="0" indent="0">
              <a:buNone/>
            </a:pPr>
            <a:endParaRPr lang="en-GB" sz="19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9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9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hysiotherapy</a:t>
            </a: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9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9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leesha.naisbitt@gmail.com</a:t>
            </a:r>
            <a:r>
              <a:rPr lang="en-GB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GB" sz="19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adrian.robertson@nhs.net</a:t>
            </a:r>
            <a:r>
              <a:rPr lang="en-GB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9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1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52DC04-9328-86DB-A3C4-855A8765CC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01" y="2574519"/>
            <a:ext cx="5114597" cy="287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EF4C52-2774-E24F-4167-E7D7CEAC489C}"/>
              </a:ext>
            </a:extLst>
          </p:cNvPr>
          <p:cNvSpPr txBox="1"/>
          <p:nvPr/>
        </p:nvSpPr>
        <p:spPr>
          <a:xfrm>
            <a:off x="7065724" y="5707094"/>
            <a:ext cx="617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https://www.youtube.com/watch?v=Ex0l27Nks6I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- 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122AC99-BB27-E2AC-958C-5675491C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2" y="199844"/>
            <a:ext cx="10724748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Research Placement facilitated by the University of Huddersfield in collaboration with the Mid Yorkshire NHS Hospitals Trust: student experiences. </a:t>
            </a:r>
            <a:endParaRPr lang="en-GB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07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42199C-C565-F2F6-D8FE-A9088BC99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525" y="324735"/>
            <a:ext cx="105156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</a:rPr>
              <a:t>Celebrating the value and impact of AHP Research and Innovation!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3600" b="1" dirty="0">
                <a:solidFill>
                  <a:schemeClr val="accent2"/>
                </a:solidFill>
              </a:rPr>
              <a:t>Our Virtual Poster Gallery Brochure Themes</a:t>
            </a:r>
            <a:br>
              <a:rPr lang="en-GB" sz="3600" b="1" dirty="0">
                <a:solidFill>
                  <a:schemeClr val="accent2"/>
                </a:solidFill>
              </a:rPr>
            </a:br>
            <a:r>
              <a:rPr lang="en-GB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477" y="1674756"/>
            <a:ext cx="7029048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Evaluating student experiences and perceptions of research engagement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Promoting research engagement and capacity building in the wider workforce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Collaborative partnership working, including with service users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research capability, leadership and roles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Improving care quality &amp; service delivery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CF48A03-831C-0781-D708-7EF4B8E1D079}"/>
              </a:ext>
            </a:extLst>
          </p:cNvPr>
          <p:cNvSpPr/>
          <p:nvPr/>
        </p:nvSpPr>
        <p:spPr>
          <a:xfrm>
            <a:off x="7476723" y="2434559"/>
            <a:ext cx="4495800" cy="3147091"/>
          </a:xfrm>
          <a:prstGeom prst="wedgeRoundRectCallout">
            <a:avLst>
              <a:gd name="adj1" fmla="val -61299"/>
              <a:gd name="adj2" fmla="val -32194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9F9FA-650C-6FE6-5027-1567B7F40681}"/>
              </a:ext>
            </a:extLst>
          </p:cNvPr>
          <p:cNvSpPr txBox="1"/>
          <p:nvPr/>
        </p:nvSpPr>
        <p:spPr>
          <a:xfrm>
            <a:off x="7701143" y="2903994"/>
            <a:ext cx="4377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Browse our Gallery Brochure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the Poster ID number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the Posters in our Virtual Gallery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416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02" y="1932287"/>
            <a:ext cx="656735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nfluence research and AHP career-related content delivered to pre-registration AHP students at the University of Huddersfield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enerated knowledge for use and implementation by academics and clinicians in pre-registration AHP students' placement provision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Created a basis which students completing subsequent research placements can build upon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ysiotherapy, Occupational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herapy, Speech and Language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herapy, Paramedic science, Podiatry,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perating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epartment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Practitioners</a:t>
            </a: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leesha.naisbitt@gmail.com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adrian.robertson@nhs.net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1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E65FD48-867D-4C6E-40F4-E865C3209E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984" y="2763047"/>
            <a:ext cx="5022014" cy="282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51B392D-12F1-9168-A81A-A44A9935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4881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Pre-registration AHP Students and Research Careers - awareness and aspirations explored through a Questionnaire: a pilot study.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132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02" y="1725088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studies build an evidence base for arts therapies service development in the NHS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PhDs provide a springboard for future large scale research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Art Therapy, Drama Therapy, Music Therapy, Dance Movement Therapy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catherine.carr6@nhs.net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7FD3C-B557-5D39-249E-CA8494445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785" y="2793747"/>
            <a:ext cx="4481974" cy="317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62CBE7D-9F6C-5495-36D5-89671071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23382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Arts Therapies Research in East London Foundation NHS Trust</a:t>
            </a:r>
          </a:p>
        </p:txBody>
      </p:sp>
    </p:spTree>
    <p:extLst>
      <p:ext uri="{BB962C8B-B14F-4D97-AF65-F5344CB8AC3E}">
        <p14:creationId xmlns:p14="http://schemas.microsoft.com/office/powerpoint/2010/main" val="4213694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27" y="1253331"/>
            <a:ext cx="6263239" cy="48712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Research active NMAHPPs were perceived to: </a:t>
            </a: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create a positive reputation for their organisation, </a:t>
            </a: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lead improvements to services, </a:t>
            </a: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support local research culture, </a:t>
            </a: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aid knowledge transfer and collaborations, </a:t>
            </a: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promote and develop their profession</a:t>
            </a: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generate research income.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lack of a clinical academic career structure was identified as a major challenge to sustaining these impacts.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hysiotherapy,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peech and Language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herapy,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ccupational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herapy,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adiography,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ursing,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linical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esearch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ractitioners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l.newington@imperial.ac.uk</a:t>
            </a:r>
            <a:endParaRPr lang="en-GB" sz="18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9CC9C1-7DB4-BD96-0B9E-603B4FF2C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241" y="2611743"/>
            <a:ext cx="4823019" cy="341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29B0F82-6A37-7E8D-DACD-52F085E4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22454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What difference do clinical academics make?</a:t>
            </a:r>
            <a:br>
              <a:rPr lang="en-GB" sz="3600" b="1" i="1" dirty="0">
                <a:solidFill>
                  <a:schemeClr val="accent2"/>
                </a:solidFill>
              </a:rPr>
            </a:br>
            <a:endParaRPr lang="en-GB" sz="36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91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02" y="1725088"/>
            <a:ext cx="656735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Evaluated local AHP research culture &amp; capacity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Research mentorship to 6 AHP disciplines/teams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Successful Pre-Doc Fellowship award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6 projects with peer reviewed publications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  clinical-research student placements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peech and Language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herapy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Sophie.Chalmers@boltonft.nhs.uk</a:t>
            </a:r>
            <a:endParaRPr lang="en-GB" sz="18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5A2647-8805-DBD3-99FF-9B000A807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325" y="2693806"/>
            <a:ext cx="5518343" cy="290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1D0605D-24DF-B278-9E19-24B99853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4818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A partnership approach to excellence in Allied Health clinical-academic research capacity building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869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262" y="2255587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Research capability and capacity building</a:t>
            </a: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Conducting and implementing research in practice</a:t>
            </a: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Speech and Language Therapy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</a:t>
            </a:r>
            <a:r>
              <a:rPr lang="en-GB" sz="1800" u="sng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 helen.stringer@ncl.ac.uk</a:t>
            </a:r>
            <a:r>
              <a:rPr lang="en-GB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en-GB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on behalf of the NESLTRN Committee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Poster ID: </a:t>
            </a:r>
            <a:r>
              <a:rPr lang="en-GB" b="1" dirty="0">
                <a:solidFill>
                  <a:srgbClr val="ED7D3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4. 5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1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1A5B2B5-1FB0-2E65-7199-96A4C3A3A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4849" y="2639291"/>
            <a:ext cx="4415640" cy="313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99FCAA8-E4C6-597D-4A25-3F87CC44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27488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The North East Speech and Language Therapy Research Network</a:t>
            </a:r>
          </a:p>
        </p:txBody>
      </p:sp>
    </p:spTree>
    <p:extLst>
      <p:ext uri="{BB962C8B-B14F-4D97-AF65-F5344CB8AC3E}">
        <p14:creationId xmlns:p14="http://schemas.microsoft.com/office/powerpoint/2010/main" val="3067834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42199C-C565-F2F6-D8FE-A9088BC99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525" y="324735"/>
            <a:ext cx="105156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</a:rPr>
              <a:t>Celebrating the value and impact of AHP Research and Innovation!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3600" b="1" dirty="0">
                <a:solidFill>
                  <a:schemeClr val="accent2"/>
                </a:solidFill>
              </a:rPr>
              <a:t>Our Virtual Poster Gallery Brochure Themes</a:t>
            </a:r>
            <a:br>
              <a:rPr lang="en-GB" sz="3600" b="1" dirty="0">
                <a:solidFill>
                  <a:schemeClr val="accent2"/>
                </a:solidFill>
              </a:rPr>
            </a:br>
            <a:r>
              <a:rPr lang="en-GB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477" y="1674756"/>
            <a:ext cx="7029048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Evaluating student experiences and perceptions of research engagement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Promoting research engagement and capacity building in the wider workforce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Collaborative partnership working, including with service users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research capability, leadership and roles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Improving care quality &amp; service delivery</a:t>
            </a:r>
            <a:endParaRPr lang="en-GB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CF48A03-831C-0781-D708-7EF4B8E1D079}"/>
              </a:ext>
            </a:extLst>
          </p:cNvPr>
          <p:cNvSpPr/>
          <p:nvPr/>
        </p:nvSpPr>
        <p:spPr>
          <a:xfrm>
            <a:off x="7476723" y="2434559"/>
            <a:ext cx="4495800" cy="3147091"/>
          </a:xfrm>
          <a:prstGeom prst="wedgeRoundRectCallout">
            <a:avLst>
              <a:gd name="adj1" fmla="val -61299"/>
              <a:gd name="adj2" fmla="val -32194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9F9FA-650C-6FE6-5027-1567B7F40681}"/>
              </a:ext>
            </a:extLst>
          </p:cNvPr>
          <p:cNvSpPr txBox="1"/>
          <p:nvPr/>
        </p:nvSpPr>
        <p:spPr>
          <a:xfrm>
            <a:off x="7701143" y="2903994"/>
            <a:ext cx="4377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Browse our Gallery Brochure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the Poster ID number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the Posters in our Virtual Gallery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297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5643" y="1744276"/>
            <a:ext cx="636030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irst review to explore existing evidence of dramatherapy for children and young people’s experience of emotional distress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Highlights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key areas in which dramatherapy may be a potentially useful treatment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Illustrates existing methodological challenges in dramatherapy research and makes useful recommendations for future studies which seek to develop the evidence base of the field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Drama Therapy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hlinkClick r:id="rId6"/>
              </a:rPr>
              <a:t>elliekeiller@msn.com</a:t>
            </a:r>
            <a:endParaRPr lang="en-GB" sz="18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96975" y="1644939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071AA5-6AC3-94BA-6982-CC4204A31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111636" y="2502544"/>
            <a:ext cx="4559114" cy="3213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687330-DE72-C84A-FDEB-D9213369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79" y="418742"/>
            <a:ext cx="10515600" cy="1325563"/>
          </a:xfrm>
        </p:spPr>
        <p:txBody>
          <a:bodyPr>
            <a:no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A systematic review of dramatherapy interventions used to alleviate emotional distress and support the well-being of children and young people aged 8 to 18 years old</a:t>
            </a:r>
            <a:br>
              <a:rPr lang="en-GB" sz="3600" b="1" i="1" dirty="0">
                <a:solidFill>
                  <a:schemeClr val="accent2"/>
                </a:solidFill>
              </a:rPr>
            </a:br>
            <a:endParaRPr lang="en-GB" sz="36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99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567" y="1403623"/>
            <a:ext cx="6567352" cy="4682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Share the drivers for change in practice – enhancing knowledge and skills of all staff managing people with spinal cord injury across the patient pathway</a:t>
            </a:r>
            <a:b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Introduce an online learning platform that serves as a repository for standards, clinical guidelines and education resources</a:t>
            </a:r>
            <a:b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Create Communities of Practice to enable best practice and sustained change</a:t>
            </a:r>
            <a:b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Speech and Language Therapy, Physiotherapy</a:t>
            </a:r>
            <a:endParaRPr lang="en-GB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6"/>
              </a:rPr>
              <a:t>Jackie.mcrae1@nhs.net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96975" y="1644939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2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9B2D968-FB15-2BA1-F8B2-D3CD01A13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67" y="2836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The London Spinal Cord Injury (SCI) Education Programme: Enhancing education for all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4D128-CB6C-C172-B2BD-C04D188BF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659" y="1540523"/>
            <a:ext cx="3182667" cy="468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204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567" y="1403624"/>
            <a:ext cx="656735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Outcome measures for patient self-report post-surgery were developed and refined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Strabismus surgery for psychosocial reasons reported greater improvements postoperatively than were measured clinically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Further multi-centre collaborative research is planned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Orthoptists, Psychology, Public Health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K.Hanna2@liverpool.ac.uk</a:t>
            </a:r>
            <a:endParaRPr lang="en-GB" sz="18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96975" y="1644939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3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1274FA2-5B1E-5229-88DE-F277AC54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8947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What changes do patients report after strabismus surgery for planned psychosocial benefit?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6FD09-4EE9-CC22-D126-C87ADF5F1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5986" y="2682966"/>
            <a:ext cx="4706048" cy="314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869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02" y="1725088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Adopt robust research approaches to evaluate and understand experiences of student Operating Department Practitioners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Identify contributing patterns of Student Operating  Department Practitioner attrition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Develop strategies to reduce attrition within Pre-Registration Operating Department Practitioner Programmes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Operating Department Practitioners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mike.donnellon@codp.org.uk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226AE6-BEB7-59C5-9826-F032CA8C7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6087" y="2644272"/>
            <a:ext cx="5246911" cy="293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F396025-0C3B-3982-15E2-42B49B97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2" y="365125"/>
            <a:ext cx="11124798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Not Staying the Course: What can be made of attrition within Pre-Registration Operating Department Practitioner Programmes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346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344" y="1560908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Evaluation of dietitian-led webinars demonstrated clinical benefit of digital resources (webinars) which are freely available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Improved patient outcomes (gastrointestinal symptoms)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increased clinician time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Provided timely and reliable information for patients.</a:t>
            </a: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Dietetics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Y.Jeanes@roehampton.ac.uk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96975" y="1644939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485E3E-85FA-B2DB-AA7C-89338E3FF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681" y="1644939"/>
            <a:ext cx="3254768" cy="467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A8E638-A33D-1D01-C27E-46B5CF6A8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44" y="1964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Dietitian-led webinars: A positive impact on patient symptoms, knowledge and behaviour.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275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551" y="1642821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Engaging the whole person within Dramatherapy promotes stronger sense of self and understanding of emotion that is expressed through the eating disorder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Evidence for an overall improvement of patient wellbeing at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end of the intervention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Drama Psychotherapy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rose.sadowski@nhs.net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96975" y="1644939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5444D-16D9-D207-8EDD-213DC9C98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719" y="1644939"/>
            <a:ext cx="306759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3678AAB-9F2D-523D-5CB9-E6683EAD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4534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When Words Are Not Enough:</a:t>
            </a:r>
            <a:br>
              <a:rPr lang="en-GB" sz="4000" b="1" i="1" dirty="0">
                <a:solidFill>
                  <a:schemeClr val="accent2"/>
                </a:solidFill>
              </a:rPr>
            </a:br>
            <a:r>
              <a:rPr lang="en-GB" sz="4000" b="1" i="1" dirty="0">
                <a:solidFill>
                  <a:schemeClr val="accent2"/>
                </a:solidFill>
              </a:rPr>
              <a:t>Dramatherapy Intervention at STEPS Eating Disorder Service: A Brief Overview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736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567" y="1932287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</a:br>
            <a:b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Insights into workforce perceptions of delivering complex services</a:t>
            </a:r>
            <a:b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Evidence of the impact on staff teams of service delivery changes</a:t>
            </a:r>
            <a:b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ea typeface="Times New Roman" panose="02020603050405020304" pitchFamily="18" charset="0"/>
              </a:rPr>
              <a:t>Radiography, Sonography</a:t>
            </a:r>
            <a:endParaRPr lang="en-GB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ea typeface="Calibri" panose="020F0502020204030204" pitchFamily="34" charset="0"/>
                <a:hlinkClick r:id="rId6"/>
              </a:rPr>
              <a:t>christina.malamateniou@city.ac.uk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96975" y="1644939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6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09C1CBD-DED0-2FF8-0660-32B7EAE2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67" y="5040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The impact of the COVID-19 pandemic on clinical guidance, risk assessment and support for UK obstetric sonographers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6DAC7-9C23-EF37-1D1F-A4DB712EF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342" y="1606467"/>
            <a:ext cx="3342562" cy="474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978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517" y="1644939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Impact on services demonstrating benefit of orthotists involvement in post-stroke rehabilitation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Benefit for research on clinical practice leading to patient benefit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Prosthetists, Orthotists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Miriam.Golding-Day@bapo.com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96975" y="1644939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7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8F8CFC0-1757-B5E2-8941-989A33B2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5" y="198718"/>
            <a:ext cx="10515600" cy="1325563"/>
          </a:xfrm>
        </p:spPr>
        <p:txBody>
          <a:bodyPr/>
          <a:lstStyle/>
          <a:p>
            <a:r>
              <a:rPr lang="en-GB" sz="3600" b="1" i="1" dirty="0">
                <a:solidFill>
                  <a:schemeClr val="accent2"/>
                </a:solidFill>
              </a:rPr>
              <a:t>Orthotic Treatment - Stroke Rehabilitation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26098-C09B-C86F-47A8-CA7804F76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241" y="1343818"/>
            <a:ext cx="3569939" cy="507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6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992" y="1528187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Effective multi-professional and cross-sector collaborative partnership working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Adaptations to management processes for workplace strategy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 encourage healthy lifestyles in the sector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Adoption into the lorry drivers’ compulsory Continued Professional Competence training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Physiotherapy, Dietetics, Logistics company managers </a:t>
            </a:r>
            <a:endParaRPr lang="en-GB" sz="18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Vicki.Johnson@uhl-tr.nhs.uk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96975" y="1644939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8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2474E32-31FE-0F0E-DDFC-24E5F28C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2795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A Structured Health Intervention For Truckers (SHIFT)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080F1-E631-594E-AC52-101C1A85B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192" y="1456418"/>
            <a:ext cx="3355441" cy="476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251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975" y="2819400"/>
            <a:ext cx="656735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 new training programme to augment biopsychosocial osteopathic care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Opportunity for osteopaths in practice to engage in research evaluating the effectiveness of osteopathic care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Osteopathy</a:t>
            </a:r>
            <a:endParaRPr lang="en-GB" sz="18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jerry.draper-rodi@uco.ac.uk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18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96975" y="1644939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9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B385CA-AB50-4EDD-F905-0170F8EA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033577"/>
            <a:ext cx="10515600" cy="1325563"/>
          </a:xfrm>
        </p:spPr>
        <p:txBody>
          <a:bodyPr>
            <a:no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OSCAR (Osteopathic Single Case Research)</a:t>
            </a:r>
            <a:br>
              <a:rPr lang="en-GB" sz="3600" b="1" i="1" dirty="0">
                <a:solidFill>
                  <a:schemeClr val="accent2"/>
                </a:solidFill>
              </a:rPr>
            </a:br>
            <a:r>
              <a:rPr lang="en-GB" sz="3600" b="1" i="1" dirty="0">
                <a:solidFill>
                  <a:schemeClr val="accent2"/>
                </a:solidFill>
              </a:rPr>
              <a:t>Effects of standard and </a:t>
            </a:r>
            <a:r>
              <a:rPr lang="en-GB" sz="3600" b="1" i="1" dirty="0" err="1">
                <a:solidFill>
                  <a:schemeClr val="accent2"/>
                </a:solidFill>
              </a:rPr>
              <a:t>biopsychosocially</a:t>
            </a:r>
            <a:r>
              <a:rPr lang="en-GB" sz="3600" b="1" i="1" dirty="0">
                <a:solidFill>
                  <a:schemeClr val="accent2"/>
                </a:solidFill>
              </a:rPr>
              <a:t>-informed osteopathic management for patients with non-specific low back pain: protocol for a single case experimental design (SCED)</a:t>
            </a:r>
            <a:br>
              <a:rPr lang="en-GB" sz="3600" b="1" i="1" dirty="0">
                <a:solidFill>
                  <a:schemeClr val="accent2"/>
                </a:solidFill>
              </a:rPr>
            </a:br>
            <a:endParaRPr lang="en-GB" sz="3600" b="1" i="1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6EC79-ED85-8405-B23B-AB67140C1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454" y="2271957"/>
            <a:ext cx="2862872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102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567" y="1403624"/>
            <a:ext cx="656735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 Core Outcome Set (COS) to drive collection of data from children with speech sound disorder in receipt of speech and language therapy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 Big Data set across UK services which can be used in investigations into effectiveness and efficiency of different treatments and patterns of service delivery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 important blueprint for research to develop COS for other patient populations in receipt of speech and language therapy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Speech and Language Therapy, Health Psychology 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pl-PL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Sam.Burr@nbt.nhs.uk</a:t>
            </a:r>
            <a:r>
              <a:rPr lang="en-GB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18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20775" y="1644939"/>
            <a:ext cx="1635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10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7FB0A84-583E-B131-4940-487BED4D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67" y="4870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i="1" dirty="0">
                <a:solidFill>
                  <a:schemeClr val="accent2"/>
                </a:solidFill>
              </a:rPr>
              <a:t>Maximising the Impact of Speech and Language Therapy for children with Speech Sound Disorder (MISLToe_SSD)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21FD9-C740-D897-747A-CB0E37444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028" y="1932287"/>
            <a:ext cx="31056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38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02" y="1725088"/>
            <a:ext cx="656735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Experiential learning of research processes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Analysis and interpretation of research data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First prize for research posters at European Society of Medical Oncology 2018 and UK Cancer and Data Outcomes conference 2018</a:t>
            </a: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Speech and Language Therapy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alessianicotera86@gmail.com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067994-B1A7-A67E-6312-68E21F50B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750" y="1748496"/>
            <a:ext cx="3249285" cy="463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C83CDF9-5C8F-641E-C044-9AEA9A34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220594"/>
            <a:ext cx="11124798" cy="1325563"/>
          </a:xfrm>
        </p:spPr>
        <p:txBody>
          <a:bodyPr>
            <a:normAutofit/>
          </a:bodyPr>
          <a:lstStyle/>
          <a:p>
            <a:r>
              <a:rPr lang="it-IT" sz="3600" b="1" i="1" dirty="0">
                <a:solidFill>
                  <a:schemeClr val="accent2"/>
                </a:solidFill>
              </a:rPr>
              <a:t>La nostra esperienza di tirocinio nel campo della ricerca</a:t>
            </a:r>
            <a:br>
              <a:rPr lang="it-IT" sz="3600" b="1" i="1" dirty="0">
                <a:solidFill>
                  <a:schemeClr val="accent2"/>
                </a:solidFill>
              </a:rPr>
            </a:br>
            <a:r>
              <a:rPr lang="it-IT" sz="3600" b="1" i="1" dirty="0">
                <a:solidFill>
                  <a:schemeClr val="accent2"/>
                </a:solidFill>
              </a:rPr>
              <a:t>(Our research internship experience)</a:t>
            </a:r>
            <a:endParaRPr lang="en-GB" sz="36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9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002" y="1725088"/>
            <a:ext cx="656735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Innovative placement to attract hard to recruit students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Quick turnaround of service improvement work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Improved links with HEI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Podiatry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Grace.Messenger@ncic.nhs.uk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491E50-63CF-1C09-341F-5B234632E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159" y="1636350"/>
            <a:ext cx="3179318" cy="452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E4CB5AC-A7A4-F0D9-690C-1172477E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598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Innovative Podiatry student placements </a:t>
            </a:r>
          </a:p>
        </p:txBody>
      </p:sp>
    </p:spTree>
    <p:extLst>
      <p:ext uri="{BB962C8B-B14F-4D97-AF65-F5344CB8AC3E}">
        <p14:creationId xmlns:p14="http://schemas.microsoft.com/office/powerpoint/2010/main" val="390487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27" y="1786255"/>
            <a:ext cx="656735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it-IT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Hosting and supporting AHP students within different settings such as research, can help develop their research skills and engage them in different avenues of practice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Physio students developed a poster as part of their placement 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 help assess effectiveness of interventions and help tailor interventions to individual needs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Physiotherapy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Vicki.Johnson@uhl-tr.nhs.uk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CFCB5-D9C8-CB36-D5B8-1B5EF7464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312" y="1884388"/>
            <a:ext cx="3184528" cy="450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8360459-7B4D-7987-CAD5-3188BDC5E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6226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Patient Activation Measure – a student led review of a clinical resource</a:t>
            </a:r>
          </a:p>
        </p:txBody>
      </p:sp>
    </p:spTree>
    <p:extLst>
      <p:ext uri="{BB962C8B-B14F-4D97-AF65-F5344CB8AC3E}">
        <p14:creationId xmlns:p14="http://schemas.microsoft.com/office/powerpoint/2010/main" val="388448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27" y="1786255"/>
            <a:ext cx="6567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Value &amp; Impact of AHP engagement:</a:t>
            </a:r>
            <a:b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Insights to student experiences during extreme periods of pressure in health and social care services</a:t>
            </a:r>
            <a:b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Understanding students’ support needs for ongoing challenging periods in service delivery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Professions: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Physiotherapy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Contact: 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s.j.ryan@brighton.ac.uk</a:t>
            </a:r>
            <a:r>
              <a:rPr lang="en-GB" sz="18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/ 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T.Haghighi1@uni.brighton.ac.uk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EFF1968-5FA0-1547-BCC2-F863C5E80C4B}"/>
              </a:ext>
            </a:extLst>
          </p:cNvPr>
          <p:cNvSpPr/>
          <p:nvPr/>
        </p:nvSpPr>
        <p:spPr>
          <a:xfrm>
            <a:off x="10256435" y="1403624"/>
            <a:ext cx="1542648" cy="851963"/>
          </a:xfrm>
          <a:prstGeom prst="wedgeRoundRectCallout">
            <a:avLst>
              <a:gd name="adj1" fmla="val -50955"/>
              <a:gd name="adj2" fmla="val 8413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E25A-966E-2E1B-5DFD-0E1F6732F345}"/>
              </a:ext>
            </a:extLst>
          </p:cNvPr>
          <p:cNvSpPr txBox="1"/>
          <p:nvPr/>
        </p:nvSpPr>
        <p:spPr>
          <a:xfrm>
            <a:off x="10256435" y="1629007"/>
            <a:ext cx="154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Poster ID: </a:t>
            </a:r>
            <a:r>
              <a:rPr lang="en-GB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GB" sz="1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6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E9B4F1-E3CE-88A8-5DE7-05827F2D7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654148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58346A9-D2EB-8928-FE11-772EDF65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7" y="10416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accent2"/>
                </a:solidFill>
              </a:rPr>
              <a:t>COVID-19: Physiotherapy Students’ experiences during practice placements in the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382338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95420B-2F07-679A-B719-67EFCE34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45" y="6242125"/>
            <a:ext cx="1176596" cy="61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E4C36-8B38-BA1A-5886-28062121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26" y="6223374"/>
            <a:ext cx="2019947" cy="53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2C0F2-8F64-152E-DCD3-DD481560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7" y="6283625"/>
            <a:ext cx="1836993" cy="51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7B815-40B1-07DB-4108-7111899C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37" y="18255"/>
            <a:ext cx="1325563" cy="13255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42199C-C565-F2F6-D8FE-A9088BC99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525" y="324735"/>
            <a:ext cx="105156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800" dirty="0">
                <a:solidFill>
                  <a:srgbClr val="002060"/>
                </a:solidFill>
              </a:rPr>
              <a:t>Celebrating the value and impact of AHP Research and Innovation!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3600" b="1" dirty="0">
                <a:solidFill>
                  <a:schemeClr val="accent2"/>
                </a:solidFill>
              </a:rPr>
              <a:t>Our Virtual Poster Gallery Brochure Themes</a:t>
            </a:r>
            <a:br>
              <a:rPr lang="en-GB" sz="3600" b="1" dirty="0">
                <a:solidFill>
                  <a:schemeClr val="accent2"/>
                </a:solidFill>
              </a:rPr>
            </a:br>
            <a:r>
              <a:rPr lang="en-GB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B7240-3E35-D957-6D88-3C506B34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477" y="1674756"/>
            <a:ext cx="7029048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Evaluating student experiences and perceptions of research engagement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Promoting research engagement and capacity building in the wider workforce</a:t>
            </a:r>
            <a:endParaRPr lang="en-GB" b="1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Collaborative partnership working, including with service users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research capability, leadership and roles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Improving care quality &amp; service delivery</a:t>
            </a:r>
            <a:endParaRPr lang="en-GB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CF48A03-831C-0781-D708-7EF4B8E1D079}"/>
              </a:ext>
            </a:extLst>
          </p:cNvPr>
          <p:cNvSpPr/>
          <p:nvPr/>
        </p:nvSpPr>
        <p:spPr>
          <a:xfrm>
            <a:off x="7476723" y="2434559"/>
            <a:ext cx="4495800" cy="3147091"/>
          </a:xfrm>
          <a:prstGeom prst="wedgeRoundRectCallout">
            <a:avLst>
              <a:gd name="adj1" fmla="val -61299"/>
              <a:gd name="adj2" fmla="val -32194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9F9FA-650C-6FE6-5027-1567B7F40681}"/>
              </a:ext>
            </a:extLst>
          </p:cNvPr>
          <p:cNvSpPr txBox="1"/>
          <p:nvPr/>
        </p:nvSpPr>
        <p:spPr>
          <a:xfrm>
            <a:off x="7701143" y="2903994"/>
            <a:ext cx="4377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Browse our Gallery Brochure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the Poster ID number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the Posters in our Virtual Gallery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0044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e325815-d345-452f-adf5-1853ee279d7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2DF659397A1146852D77F8E702FC9C" ma:contentTypeVersion="14" ma:contentTypeDescription="Create a new document." ma:contentTypeScope="" ma:versionID="fee8bed5872fd816415d8fa19ee1b2b5">
  <xsd:schema xmlns:xsd="http://www.w3.org/2001/XMLSchema" xmlns:xs="http://www.w3.org/2001/XMLSchema" xmlns:p="http://schemas.microsoft.com/office/2006/metadata/properties" xmlns:ns3="6e325815-d345-452f-adf5-1853ee279d7d" xmlns:ns4="306405c8-d811-45cd-a1ad-383a48315093" targetNamespace="http://schemas.microsoft.com/office/2006/metadata/properties" ma:root="true" ma:fieldsID="e5c71196e6d4fc415237ed20ec216816" ns3:_="" ns4:_="">
    <xsd:import namespace="6e325815-d345-452f-adf5-1853ee279d7d"/>
    <xsd:import namespace="306405c8-d811-45cd-a1ad-383a483150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25815-d345-452f-adf5-1853ee279d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405c8-d811-45cd-a1ad-383a4831509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A5E2F6-1E61-483D-AF75-ADE67C13CA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7E0435-7177-410F-AE82-55CC8ED6FBC4}">
  <ds:schemaRefs>
    <ds:schemaRef ds:uri="http://schemas.microsoft.com/office/infopath/2007/PartnerControls"/>
    <ds:schemaRef ds:uri="306405c8-d811-45cd-a1ad-383a48315093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6e325815-d345-452f-adf5-1853ee279d7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54EA40E-F473-4B9F-8933-F58D3DA68E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325815-d345-452f-adf5-1853ee279d7d"/>
    <ds:schemaRef ds:uri="306405c8-d811-45cd-a1ad-383a483150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4049</Words>
  <Application>Microsoft Office PowerPoint</Application>
  <PresentationFormat>Widescreen</PresentationFormat>
  <Paragraphs>447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Helvetica</vt:lpstr>
      <vt:lpstr>Symbol</vt:lpstr>
      <vt:lpstr>Wingdings</vt:lpstr>
      <vt:lpstr>1_Office Theme</vt:lpstr>
      <vt:lpstr>Celebrating the value and impact of AHP Research and Innovation! Our Virtual Poster Gallery Brochure Themes  </vt:lpstr>
      <vt:lpstr>Celebrating the value and impact of AHP Research and Innovation! Our Virtual Poster Gallery Brochure Themes  </vt:lpstr>
      <vt:lpstr>Research Placement facilitated by the University of Huddersfield in collaboration with the Mid Yorkshire NHS Hospitals Trust: student experiences. </vt:lpstr>
      <vt:lpstr>Not Staying the Course: What can be made of attrition within Pre-Registration Operating Department Practitioner Programmes</vt:lpstr>
      <vt:lpstr>La nostra esperienza di tirocinio nel campo della ricerca (Our research internship experience)</vt:lpstr>
      <vt:lpstr>Innovative Podiatry student placements </vt:lpstr>
      <vt:lpstr>Patient Activation Measure – a student led review of a clinical resource</vt:lpstr>
      <vt:lpstr>COVID-19: Physiotherapy Students’ experiences during practice placements in the United Kingdom</vt:lpstr>
      <vt:lpstr>Celebrating the value and impact of AHP Research and Innovation! Our Virtual Poster Gallery Brochure Themes  </vt:lpstr>
      <vt:lpstr>Remote delivery options for self-management programmes for patients with COPD during the COVID-19 pandemic. Uptake, completion and clinical outcomes. </vt:lpstr>
      <vt:lpstr>Allied Health Professionals’ Perceptions of Research in the United Kingdom National Health Service: a survey of research capacity and culture</vt:lpstr>
      <vt:lpstr>Research Survey for NMAHP+ in Cumbria, Northumberland, Tyne &amp; Wear (CNTW) 2022 </vt:lpstr>
      <vt:lpstr>Understanding research capacity and activity across Allied Health Professionals in a local NHS Trust </vt:lpstr>
      <vt:lpstr>4Ps Researcher Development Programme: Building research capacity for AHPs and the wider workforce </vt:lpstr>
      <vt:lpstr>Embedding research into Allied Health Professional roles within an ICU setting </vt:lpstr>
      <vt:lpstr>Ten Top Tips for Implementing the Allied Health Professions Research and Innovation Strategy for England in the North East and North Cumbria </vt:lpstr>
      <vt:lpstr>Healthcare Professionals in Research: Facebook Community </vt:lpstr>
      <vt:lpstr>The feasibility and acceptability of neurologic music therapy in subacute neurorehabilitation and mood outcomes for patients </vt:lpstr>
      <vt:lpstr>Celebrating the value and impact of AHP Research and Innovation! Our Virtual Poster Gallery Brochure Themes  </vt:lpstr>
      <vt:lpstr>What matters most: person-centred community physiotherapy  </vt:lpstr>
      <vt:lpstr> Reflections on involvement in health research: a qualitative interview study with NMAHPP research participants and patient advisors </vt:lpstr>
      <vt:lpstr>MuSICCA: The Music therapy Sensory Instrument for Cognition, Consciousness and Awareness  </vt:lpstr>
      <vt:lpstr>Development and preliminary evaluation of an exercise-based telerehabilitation intervention for people with severe haemophilia  </vt:lpstr>
      <vt:lpstr>Operating Department Practitioners’ (ODP) Experiences of Leadership in a Surgical Multi Professional Team. </vt:lpstr>
      <vt:lpstr>Using the Behaviour Change Wheel to discover barriers and enablers for engaging Early Childhood Educators in partnership working with Speech and Language Therapy Services </vt:lpstr>
      <vt:lpstr>Orthotic Treatment - The Diabetic Foot </vt:lpstr>
      <vt:lpstr>Using systems thinking to explore research capacity building in AHPs</vt:lpstr>
      <vt:lpstr>Identifying patients’ views on using PROMs in clinical practice</vt:lpstr>
      <vt:lpstr>Cultural adaptation of the virtually delivered Diabetes Education and Self-Management for Ongoing and Newly Diagnosed (DESMOND) Newly Diagnosed and Foundation (NDF) structured education programme </vt:lpstr>
      <vt:lpstr>Celebrating the value and impact of AHP Research and Innovation! Our Virtual Poster Gallery Brochure Themes  </vt:lpstr>
      <vt:lpstr>Pre-registration AHP Students and Research Careers - awareness and aspirations explored through a Questionnaire: a pilot study. </vt:lpstr>
      <vt:lpstr>Arts Therapies Research in East London Foundation NHS Trust</vt:lpstr>
      <vt:lpstr>What difference do clinical academics make? </vt:lpstr>
      <vt:lpstr>A partnership approach to excellence in Allied Health clinical-academic research capacity building </vt:lpstr>
      <vt:lpstr>The North East Speech and Language Therapy Research Network</vt:lpstr>
      <vt:lpstr>Celebrating the value and impact of AHP Research and Innovation! Our Virtual Poster Gallery Brochure Themes  </vt:lpstr>
      <vt:lpstr>A systematic review of dramatherapy interventions used to alleviate emotional distress and support the well-being of children and young people aged 8 to 18 years old </vt:lpstr>
      <vt:lpstr>The London Spinal Cord Injury (SCI) Education Programme: Enhancing education for all </vt:lpstr>
      <vt:lpstr>What changes do patients report after strabismus surgery for planned psychosocial benefit? </vt:lpstr>
      <vt:lpstr>Dietitian-led webinars: A positive impact on patient symptoms, knowledge and behaviour.  </vt:lpstr>
      <vt:lpstr>When Words Are Not Enough: Dramatherapy Intervention at STEPS Eating Disorder Service: A Brief Overview </vt:lpstr>
      <vt:lpstr>The impact of the COVID-19 pandemic on clinical guidance, risk assessment and support for UK obstetric sonographers </vt:lpstr>
      <vt:lpstr>Orthotic Treatment - Stroke Rehabilitation </vt:lpstr>
      <vt:lpstr>A Structured Health Intervention For Truckers (SHIFT) </vt:lpstr>
      <vt:lpstr>OSCAR (Osteopathic Single Case Research) Effects of standard and biopsychosocially-informed osteopathic management for patients with non-specific low back pain: protocol for a single case experimental design (SCED) </vt:lpstr>
      <vt:lpstr>Maximising the Impact of Speech and Language Therapy for children with Speech Sound Disorder (MISLToe_SSD)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Celebrating the value and impact of AHP Research and Innovation! Resources Round-Up</dc:title>
  <dc:creator>Hazel Roddam</dc:creator>
  <cp:lastModifiedBy>Jackson Dempsey</cp:lastModifiedBy>
  <cp:revision>8</cp:revision>
  <dcterms:created xsi:type="dcterms:W3CDTF">2022-12-21T10:56:42Z</dcterms:created>
  <dcterms:modified xsi:type="dcterms:W3CDTF">2023-01-23T17:58:18Z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0x0101000F2DF659397A1146852D77F8E702FC9C</vt:lpwstr>
  </property>
</Properties>
</file>