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99" r:id="rId3"/>
    <p:sldId id="279" r:id="rId4"/>
    <p:sldId id="296" r:id="rId5"/>
    <p:sldId id="280" r:id="rId6"/>
    <p:sldId id="292" r:id="rId7"/>
    <p:sldId id="298" r:id="rId8"/>
    <p:sldId id="273" r:id="rId9"/>
    <p:sldId id="297" r:id="rId10"/>
    <p:sldId id="282" r:id="rId11"/>
    <p:sldId id="295" r:id="rId12"/>
    <p:sldId id="274" r:id="rId13"/>
    <p:sldId id="277" r:id="rId14"/>
    <p:sldId id="283" r:id="rId15"/>
    <p:sldId id="281" r:id="rId16"/>
    <p:sldId id="271" r:id="rId17"/>
    <p:sldId id="284" r:id="rId18"/>
    <p:sldId id="285" r:id="rId19"/>
    <p:sldId id="270" r:id="rId20"/>
    <p:sldId id="276" r:id="rId21"/>
    <p:sldId id="291" r:id="rId22"/>
    <p:sldId id="294" r:id="rId23"/>
    <p:sldId id="293" r:id="rId24"/>
    <p:sldId id="288" r:id="rId25"/>
    <p:sldId id="275" r:id="rId26"/>
    <p:sldId id="289" r:id="rId27"/>
    <p:sldId id="287" r:id="rId28"/>
    <p:sldId id="290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0606F-F5F9-4B4C-8B31-79275A7A9A10}" v="10" dt="2023-01-13T14:34:31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6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0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62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4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2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7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2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2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4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4BFE-C154-4735-BB95-1092CE698E0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38E1-4BEE-4A31-930A-795EB13FE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5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blications.coventry.ac.uk/index.php/pblh/index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cot.co.uk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42199C-C565-F2F6-D8FE-A9088BC993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158894"/>
            <a:ext cx="10515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2800" dirty="0">
                <a:solidFill>
                  <a:srgbClr val="002060"/>
                </a:solidFill>
              </a:rPr>
              <a:t>Celebrating the value and impact of AHP Research and Innovation!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Resources Round-Up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C096157F-86B9-555E-8C48-EBCEC29CA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9" y="1343818"/>
            <a:ext cx="9309188" cy="4597130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9225280" y="1795532"/>
            <a:ext cx="2722651" cy="3979545"/>
          </a:xfrm>
          <a:prstGeom prst="wedgeRoundRectCallout">
            <a:avLst>
              <a:gd name="adj1" fmla="val -69341"/>
              <a:gd name="adj2" fmla="val -2555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Networks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Publications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6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D0EEE4D-B968-4EEE-662A-76A465530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6" y="522850"/>
            <a:ext cx="7070543" cy="3094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0CF06C-3536-F03F-D50D-08D1306D4B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3" y="3233264"/>
            <a:ext cx="4959605" cy="2521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7805346" y="1364456"/>
            <a:ext cx="4143725" cy="1089529"/>
          </a:xfrm>
          <a:prstGeom prst="wedgeRoundRectCallout">
            <a:avLst>
              <a:gd name="adj1" fmla="val 431"/>
              <a:gd name="adj2" fmla="val 93942"/>
              <a:gd name="adj3" fmla="val 16667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D2D6C-F2B0-0715-F438-BD151911E635}"/>
              </a:ext>
            </a:extLst>
          </p:cNvPr>
          <p:cNvSpPr txBox="1"/>
          <p:nvPr/>
        </p:nvSpPr>
        <p:spPr>
          <a:xfrm>
            <a:off x="8046386" y="1700978"/>
            <a:ext cx="390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https://library.nhs.uk/knowledgehub/</a:t>
            </a:r>
          </a:p>
        </p:txBody>
      </p:sp>
    </p:spTree>
    <p:extLst>
      <p:ext uri="{BB962C8B-B14F-4D97-AF65-F5344CB8AC3E}">
        <p14:creationId xmlns:p14="http://schemas.microsoft.com/office/powerpoint/2010/main" val="391632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91F3F5-71E8-083B-42DD-AE2007198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6" y="368162"/>
            <a:ext cx="6771141" cy="466825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F227C2-6419-1A52-B2B3-2C72B6E526D0}"/>
              </a:ext>
            </a:extLst>
          </p:cNvPr>
          <p:cNvSpPr/>
          <p:nvPr/>
        </p:nvSpPr>
        <p:spPr>
          <a:xfrm>
            <a:off x="7575997" y="4061506"/>
            <a:ext cx="3811147" cy="1949825"/>
          </a:xfrm>
          <a:prstGeom prst="wedgeRoundRectCallout">
            <a:avLst>
              <a:gd name="adj1" fmla="val -70256"/>
              <a:gd name="adj2" fmla="val -3281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https://twitter.com/ClinAcSLT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9347FC-ECD1-501F-47FE-26E16B66D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68" y="1389563"/>
            <a:ext cx="5085006" cy="2116412"/>
          </a:xfrm>
          <a:prstGeom prst="rect">
            <a:avLst/>
          </a:prstGeom>
        </p:spPr>
      </p:pic>
      <p:pic>
        <p:nvPicPr>
          <p:cNvPr id="17" name="Picture 16" descr="Diagram, venn diagram&#10;&#10;Description automatically generated">
            <a:extLst>
              <a:ext uri="{FF2B5EF4-FFF2-40B4-BE49-F238E27FC236}">
                <a16:creationId xmlns:a16="http://schemas.microsoft.com/office/drawing/2014/main" id="{13CC41F8-6B57-B883-E0FE-90C6DFA97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2833532"/>
            <a:ext cx="1131136" cy="95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387549" y="1098894"/>
            <a:ext cx="3422451" cy="2673006"/>
          </a:xfrm>
          <a:prstGeom prst="wedgeRoundRectCallout">
            <a:avLst>
              <a:gd name="adj1" fmla="val 65534"/>
              <a:gd name="adj2" fmla="val -23496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https://www.vitae.ac.uk/doing-research/toolkits-to-enable-managers-to-support-the-development-and-progression-of-early-career-researchers</a:t>
            </a:r>
          </a:p>
        </p:txBody>
      </p:sp>
      <p:pic>
        <p:nvPicPr>
          <p:cNvPr id="11" name="Content Placeholder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2AA404-F10E-E45C-2D96-6D0BCC4B2B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55" y="252411"/>
            <a:ext cx="5181526" cy="5634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29C0AACB-719A-A8E8-AD0A-491A010F00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74" y="4838989"/>
            <a:ext cx="2152761" cy="104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02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08F2ED-C7CD-0E32-4763-EE5832B4C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9" y="461575"/>
            <a:ext cx="7728627" cy="3509587"/>
          </a:xfrm>
          <a:prstGeom prst="rect">
            <a:avLst/>
          </a:prstGeom>
          <a:ln>
            <a:solidFill>
              <a:srgbClr val="FFFFFF">
                <a:alpha val="53000"/>
              </a:srgbClr>
            </a:solidFill>
          </a:ln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84A3E0-B435-4125-D325-65E2C58F1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76" y="2323733"/>
            <a:ext cx="6471658" cy="3294857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7962862" y="1113619"/>
            <a:ext cx="3410523" cy="2107827"/>
          </a:xfrm>
          <a:prstGeom prst="wedgeRoundRectCallout">
            <a:avLst>
              <a:gd name="adj1" fmla="val -61626"/>
              <a:gd name="adj2" fmla="val -2666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https://cahpr.csp.org.uk/</a:t>
            </a:r>
          </a:p>
        </p:txBody>
      </p:sp>
    </p:spTree>
    <p:extLst>
      <p:ext uri="{BB962C8B-B14F-4D97-AF65-F5344CB8AC3E}">
        <p14:creationId xmlns:p14="http://schemas.microsoft.com/office/powerpoint/2010/main" val="313885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5972175" y="4089282"/>
            <a:ext cx="5352118" cy="1198833"/>
          </a:xfrm>
          <a:prstGeom prst="wedgeRoundRectCallout">
            <a:avLst>
              <a:gd name="adj1" fmla="val -21631"/>
              <a:gd name="adj2" fmla="val -88359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https://naep-uk.org/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F492EF2-605B-6A35-3F2C-411984B4B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88" y="1534820"/>
            <a:ext cx="6759085" cy="1940345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73B24F5A-99C3-C4B4-CEAF-BA393EB04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7" y="455717"/>
            <a:ext cx="4841347" cy="5446515"/>
          </a:xfrm>
          <a:prstGeom prst="rect">
            <a:avLst/>
          </a:prstGeom>
          <a:ln w="666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9585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7029509" y="1304443"/>
            <a:ext cx="4473388" cy="3657600"/>
          </a:xfrm>
          <a:prstGeom prst="wedgeRoundRectCallout">
            <a:avLst>
              <a:gd name="adj1" fmla="val -60994"/>
              <a:gd name="adj2" fmla="val -22684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https://www.vitae.ac.uk/doing-research/toolkits-developing-sustaining-researcher-networks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814E4CF-9EAD-6EFA-A679-AAA1BBE09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44" y="541962"/>
            <a:ext cx="4624139" cy="5182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13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217279" y="2058768"/>
            <a:ext cx="3418367" cy="3657600"/>
          </a:xfrm>
          <a:prstGeom prst="wedgeRoundRectCallout">
            <a:avLst>
              <a:gd name="adj1" fmla="val -49496"/>
              <a:gd name="adj2" fmla="val -5535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https://www.youtube.com/watch?v=FYMIH_scvBo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E01E260-78F1-D718-02A5-DFF6AA5E8A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4" y="588110"/>
            <a:ext cx="7399244" cy="450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27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5741370" y="1121102"/>
            <a:ext cx="5326929" cy="1325563"/>
          </a:xfrm>
          <a:prstGeom prst="wedgeRoundRectCallout">
            <a:avLst>
              <a:gd name="adj1" fmla="val -58398"/>
              <a:gd name="adj2" fmla="val 23817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hlinkClick r:id="rId6"/>
              </a:rPr>
              <a:t>https://publications.coventry.ac.uk/index.php/pblh/index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F6B33-F55D-5712-38C6-DDBEB4B6B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68" y="495710"/>
            <a:ext cx="4461763" cy="4508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AF0E456-8A30-3D8A-E9AC-D403FA8A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5645" y="2750074"/>
            <a:ext cx="6364795" cy="2951178"/>
          </a:xfrm>
        </p:spPr>
        <p:txBody>
          <a:bodyPr>
            <a:normAutofit/>
          </a:bodyPr>
          <a:lstStyle/>
          <a:p>
            <a:r>
              <a:rPr lang="en-GB" dirty="0"/>
              <a:t>Forum for dialogue around research into practice-based learning. </a:t>
            </a:r>
            <a:endParaRPr lang="en-US" dirty="0"/>
          </a:p>
          <a:p>
            <a:r>
              <a:rPr lang="en-US" dirty="0"/>
              <a:t>International editorial team </a:t>
            </a:r>
          </a:p>
          <a:p>
            <a:r>
              <a:rPr lang="en-US" dirty="0"/>
              <a:t>Hosted on the Open Journal System (OJS) </a:t>
            </a:r>
          </a:p>
          <a:p>
            <a:r>
              <a:rPr lang="en-US" dirty="0"/>
              <a:t>Free to read and to publish</a:t>
            </a:r>
          </a:p>
          <a:p>
            <a:r>
              <a:rPr lang="en-US" dirty="0"/>
              <a:t>Double-blind peer review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6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5315645" y="915239"/>
            <a:ext cx="5835102" cy="1325563"/>
          </a:xfrm>
          <a:prstGeom prst="wedgeRoundRectCallout">
            <a:avLst>
              <a:gd name="adj1" fmla="val -56018"/>
              <a:gd name="adj2" fmla="val -29314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70C0"/>
                </a:solidFill>
              </a:rPr>
              <a:t>https://ncor.org.uk/conference-2023/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7563E0D-D6E9-D7B3-E4F4-BAD41C2A6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83" y="3181763"/>
            <a:ext cx="4837580" cy="2760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7F1F2B7F-BAB6-E2AA-7A83-6BE500771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2538923"/>
            <a:ext cx="6545807" cy="2785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5598CE6-5D99-5302-980A-0481EEAE16B2}"/>
              </a:ext>
            </a:extLst>
          </p:cNvPr>
          <p:cNvSpPr/>
          <p:nvPr/>
        </p:nvSpPr>
        <p:spPr>
          <a:xfrm>
            <a:off x="796465" y="401518"/>
            <a:ext cx="3814803" cy="1325563"/>
          </a:xfrm>
          <a:prstGeom prst="wedgeRoundRectCallout">
            <a:avLst>
              <a:gd name="adj1" fmla="val 65711"/>
              <a:gd name="adj2" fmla="val -25256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70C0"/>
                </a:solidFill>
              </a:rPr>
              <a:t>Abstract deadline 11/06/2023</a:t>
            </a:r>
          </a:p>
        </p:txBody>
      </p:sp>
    </p:spTree>
    <p:extLst>
      <p:ext uri="{BB962C8B-B14F-4D97-AF65-F5344CB8AC3E}">
        <p14:creationId xmlns:p14="http://schemas.microsoft.com/office/powerpoint/2010/main" val="350236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11" name="Content Placeholder 10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B89E1CF-3478-4C92-1A49-9479FCE0D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2" y="586435"/>
            <a:ext cx="8026150" cy="4087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554023" y="2220693"/>
            <a:ext cx="3524250" cy="3657600"/>
          </a:xfrm>
          <a:prstGeom prst="wedgeRoundRectCallout">
            <a:avLst>
              <a:gd name="adj1" fmla="val -49496"/>
              <a:gd name="adj2" fmla="val -5535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https://www.facebook.com/groups/351873385356662/</a:t>
            </a:r>
          </a:p>
        </p:txBody>
      </p:sp>
    </p:spTree>
    <p:extLst>
      <p:ext uri="{BB962C8B-B14F-4D97-AF65-F5344CB8AC3E}">
        <p14:creationId xmlns:p14="http://schemas.microsoft.com/office/powerpoint/2010/main" val="399736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55E7E8-76F6-CDB7-393A-AE1F4B10C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" y="1192847"/>
            <a:ext cx="7231301" cy="396346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9A4F22-DA8C-35F9-553B-DA7010008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55" y="3571523"/>
            <a:ext cx="5149411" cy="209363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7604763" y="788941"/>
            <a:ext cx="3362096" cy="1787340"/>
          </a:xfrm>
          <a:prstGeom prst="wedgeRoundRectCallout">
            <a:avLst>
              <a:gd name="adj1" fmla="val -70928"/>
              <a:gd name="adj2" fmla="val -1971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 = 30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January 2023</a:t>
            </a:r>
          </a:p>
        </p:txBody>
      </p:sp>
    </p:spTree>
    <p:extLst>
      <p:ext uri="{BB962C8B-B14F-4D97-AF65-F5344CB8AC3E}">
        <p14:creationId xmlns:p14="http://schemas.microsoft.com/office/powerpoint/2010/main" val="936896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60EAB-7220-9F15-238D-8F18F773D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34" y="1109505"/>
            <a:ext cx="8350182" cy="46389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07D08F-B941-BCB7-ADD9-1FC66954E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781" y="737299"/>
            <a:ext cx="4441648" cy="744411"/>
          </a:xfrm>
          <a:prstGeom prst="rect">
            <a:avLst/>
          </a:prstGeom>
          <a:ln w="476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5243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7E49C8-80CE-B7EA-0C37-12E4A589C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05" y="1527527"/>
            <a:ext cx="4314164" cy="4512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B6F318-F278-5CDE-2961-389DD8CF12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5" y="1909035"/>
            <a:ext cx="6383477" cy="3222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6775F1-4721-A665-C511-1525A5A1672C}"/>
              </a:ext>
            </a:extLst>
          </p:cNvPr>
          <p:cNvSpPr txBox="1"/>
          <p:nvPr/>
        </p:nvSpPr>
        <p:spPr>
          <a:xfrm>
            <a:off x="412464" y="44266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https://www.youtube.com/playlist?list=PLv3KY0eYPg1tMmjZ8W_C3ZnB7cRw-CALx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252502" y="328359"/>
            <a:ext cx="6680403" cy="1089529"/>
          </a:xfrm>
          <a:prstGeom prst="wedgeRoundRectCallout">
            <a:avLst>
              <a:gd name="adj1" fmla="val 53579"/>
              <a:gd name="adj2" fmla="val -22380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8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6AC26-9512-47D2-CE0E-9BF0F9C5F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8" y="488777"/>
            <a:ext cx="10515600" cy="1257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15410A-D647-10ED-85F2-AE363984CCF8}"/>
              </a:ext>
            </a:extLst>
          </p:cNvPr>
          <p:cNvSpPr txBox="1"/>
          <p:nvPr/>
        </p:nvSpPr>
        <p:spPr>
          <a:xfrm>
            <a:off x="8582112" y="3868348"/>
            <a:ext cx="3496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https://www.councilofdeans.org.uk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955058E-C48F-A95B-0695-DB3E47C91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6" y="4207478"/>
            <a:ext cx="8020462" cy="1378021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9D411CE-77D8-3F95-6B72-8A4743B944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53" y="2411012"/>
            <a:ext cx="8236373" cy="1397072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381318" y="3539678"/>
            <a:ext cx="3729317" cy="1475126"/>
          </a:xfrm>
          <a:prstGeom prst="wedgeRoundRectCallout">
            <a:avLst>
              <a:gd name="adj1" fmla="val -70843"/>
              <a:gd name="adj2" fmla="val -32219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19" name="Picture 18" descr="Timeline&#10;&#10;Description automatically generated">
            <a:extLst>
              <a:ext uri="{FF2B5EF4-FFF2-40B4-BE49-F238E27FC236}">
                <a16:creationId xmlns:a16="http://schemas.microsoft.com/office/drawing/2014/main" id="{C59EB3B6-C1F7-0BE4-880D-1FF241993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" y="609824"/>
            <a:ext cx="10393680" cy="484507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723531" y="2397759"/>
            <a:ext cx="3354742" cy="1830234"/>
          </a:xfrm>
          <a:prstGeom prst="wedgeRoundRectCallout">
            <a:avLst>
              <a:gd name="adj1" fmla="val -62911"/>
              <a:gd name="adj2" fmla="val -16854"/>
              <a:gd name="adj3" fmla="val 16667"/>
            </a:avLst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545B3-3664-0C27-95E4-82A97E48BDD7}"/>
              </a:ext>
            </a:extLst>
          </p:cNvPr>
          <p:cNvSpPr txBox="1"/>
          <p:nvPr/>
        </p:nvSpPr>
        <p:spPr>
          <a:xfrm>
            <a:off x="8953910" y="2651156"/>
            <a:ext cx="3106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https</a:t>
            </a:r>
            <a:r>
              <a:rPr lang="en-GB" sz="2000" b="1" dirty="0">
                <a:solidFill>
                  <a:schemeClr val="bg1"/>
                </a:solidFill>
              </a:rPr>
              <a:t>://web.cvent.com/event/15656632-6c7d-4fc0-a732-29eb63d80a64/summary</a:t>
            </a:r>
          </a:p>
        </p:txBody>
      </p:sp>
    </p:spTree>
    <p:extLst>
      <p:ext uri="{BB962C8B-B14F-4D97-AF65-F5344CB8AC3E}">
        <p14:creationId xmlns:p14="http://schemas.microsoft.com/office/powerpoint/2010/main" val="184310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60EDC1C-8524-3B89-129B-3DB58583F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6" y="1910971"/>
            <a:ext cx="9776259" cy="3865421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0ABC90-8C33-9FA0-12BC-D8D91974A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0" y="522874"/>
            <a:ext cx="3446634" cy="1027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3F9C5A-FA12-0214-4108-0760006F2512}"/>
              </a:ext>
            </a:extLst>
          </p:cNvPr>
          <p:cNvSpPr txBox="1"/>
          <p:nvPr/>
        </p:nvSpPr>
        <p:spPr>
          <a:xfrm>
            <a:off x="4593998" y="522874"/>
            <a:ext cx="5748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https://www.sheffield.ac.uk/scharr/postgraduate/courses/nihr-mclin-res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4229731" y="303222"/>
            <a:ext cx="6468749" cy="1160767"/>
          </a:xfrm>
          <a:prstGeom prst="wedgeRoundRectCallout">
            <a:avLst>
              <a:gd name="adj1" fmla="val 22417"/>
              <a:gd name="adj2" fmla="val 79568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12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15" name="Picture 14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7C69D0C3-6C48-CD05-5669-72220BD9A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3" y="462279"/>
            <a:ext cx="6826387" cy="2821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26393DB-9F18-51C4-D634-4C13FFF86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83" y="1797008"/>
            <a:ext cx="5653157" cy="25763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559D13-89F6-1144-CE6D-86F30353F4E5}"/>
              </a:ext>
            </a:extLst>
          </p:cNvPr>
          <p:cNvSpPr txBox="1"/>
          <p:nvPr/>
        </p:nvSpPr>
        <p:spPr>
          <a:xfrm>
            <a:off x="6512079" y="3749798"/>
            <a:ext cx="5032406" cy="80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70FAF-FDDC-C3A6-EF22-BB2F1C585EF4}"/>
              </a:ext>
            </a:extLst>
          </p:cNvPr>
          <p:cNvSpPr txBox="1"/>
          <p:nvPr/>
        </p:nvSpPr>
        <p:spPr>
          <a:xfrm>
            <a:off x="10058326" y="3296608"/>
            <a:ext cx="2019947" cy="539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473573" y="4634463"/>
            <a:ext cx="11244854" cy="1089529"/>
          </a:xfrm>
          <a:prstGeom prst="wedgeRoundRectCallout">
            <a:avLst>
              <a:gd name="adj1" fmla="val 18816"/>
              <a:gd name="adj2" fmla="val -64536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https://www.youtube.com/watch?v=FYMIH_scvBo</a:t>
            </a:r>
          </a:p>
        </p:txBody>
      </p:sp>
    </p:spTree>
    <p:extLst>
      <p:ext uri="{BB962C8B-B14F-4D97-AF65-F5344CB8AC3E}">
        <p14:creationId xmlns:p14="http://schemas.microsoft.com/office/powerpoint/2010/main" val="105278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652FF5-1287-88E0-AE5D-4DBA746CF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" y="681036"/>
            <a:ext cx="9012344" cy="352523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7614622" y="3332461"/>
            <a:ext cx="4259852" cy="2540019"/>
          </a:xfrm>
          <a:prstGeom prst="wedgeRoundRectCallout">
            <a:avLst>
              <a:gd name="adj1" fmla="val -76412"/>
              <a:gd name="adj2" fmla="val -29146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https://journals.plos.org/plosone/article?id=10.1371/journal.pone.0279354</a:t>
            </a:r>
          </a:p>
        </p:txBody>
      </p:sp>
    </p:spTree>
    <p:extLst>
      <p:ext uri="{BB962C8B-B14F-4D97-AF65-F5344CB8AC3E}">
        <p14:creationId xmlns:p14="http://schemas.microsoft.com/office/powerpoint/2010/main" val="184202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306373" y="2107668"/>
            <a:ext cx="3350077" cy="3351855"/>
          </a:xfrm>
          <a:prstGeom prst="wedgeRoundRectCallout">
            <a:avLst>
              <a:gd name="adj1" fmla="val -49496"/>
              <a:gd name="adj2" fmla="val -5535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https://www.youtube.com/watch?v=byBsYaeRN0A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706DC1F-30DB-1DC1-C17E-549DA5F63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7" y="608615"/>
            <a:ext cx="8014894" cy="48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08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4FBE51B-6621-CF97-4622-31CCAEDC2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" y="1343818"/>
            <a:ext cx="12058229" cy="300900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390648" y="4784029"/>
            <a:ext cx="11026589" cy="772914"/>
          </a:xfrm>
          <a:prstGeom prst="wedgeRoundRectCallout">
            <a:avLst>
              <a:gd name="adj1" fmla="val 32849"/>
              <a:gd name="adj2" fmla="val -108336"/>
              <a:gd name="adj3" fmla="val 1666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https://onlinelibrary.wiley.com/doi/10.1111/1460-6984.12812</a:t>
            </a:r>
          </a:p>
        </p:txBody>
      </p:sp>
    </p:spTree>
    <p:extLst>
      <p:ext uri="{BB962C8B-B14F-4D97-AF65-F5344CB8AC3E}">
        <p14:creationId xmlns:p14="http://schemas.microsoft.com/office/powerpoint/2010/main" val="1778521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9267825" y="2205721"/>
            <a:ext cx="2636275" cy="2446557"/>
          </a:xfrm>
          <a:prstGeom prst="wedgeRoundRectCallout">
            <a:avLst>
              <a:gd name="adj1" fmla="val -49496"/>
              <a:gd name="adj2" fmla="val -5535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https://blogs.lse.ac.uk/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286AE3-3922-277E-F931-0AC1590DC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" y="1280536"/>
            <a:ext cx="8748783" cy="3910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21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496300" y="2890531"/>
            <a:ext cx="3448050" cy="1914560"/>
          </a:xfrm>
          <a:prstGeom prst="wedgeRoundRectCallout">
            <a:avLst>
              <a:gd name="adj1" fmla="val -59671"/>
              <a:gd name="adj2" fmla="val -2937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https://cahpr.csp.org.uk/content/cahpr-top-ten-tips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A766DA-8B9E-8A78-0B53-EE749691F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" y="347319"/>
            <a:ext cx="9030263" cy="1705591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495E20-AB8C-639E-BE46-C11E1F206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99293"/>
            <a:ext cx="6638925" cy="3251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03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603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454807" y="5055575"/>
            <a:ext cx="10411630" cy="834205"/>
          </a:xfrm>
          <a:prstGeom prst="wedgeRoundRectCallout">
            <a:avLst>
              <a:gd name="adj1" fmla="val -4548"/>
              <a:gd name="adj2" fmla="val -108106"/>
              <a:gd name="adj3" fmla="val 16667"/>
            </a:avLst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https://www.youtube.com/watch?v=nuHz5Z5MYxQvBo</a:t>
            </a:r>
          </a:p>
        </p:txBody>
      </p: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3A8D19-5888-DCB2-BA3F-634B0750C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396102"/>
            <a:ext cx="6879537" cy="3357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305E27-4915-22C5-ACFD-C65C57D68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7" y="1735911"/>
            <a:ext cx="5635935" cy="3064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427354" y="3262716"/>
            <a:ext cx="5979795" cy="1853577"/>
          </a:xfrm>
          <a:prstGeom prst="wedgeRoundRectCallout">
            <a:avLst>
              <a:gd name="adj1" fmla="val 57087"/>
              <a:gd name="adj2" fmla="val -3562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https://cahpr.csp.org.uk/content/cahpr-research-practitioners-framework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9CF3D3-1CA9-B213-0D7E-21E2DDAC6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7" y="747387"/>
            <a:ext cx="3524250" cy="5030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6846C95-7754-7823-2A1B-D4F75D016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7" y="929312"/>
            <a:ext cx="6556667" cy="1739184"/>
          </a:xfrm>
          <a:prstGeom prst="rect">
            <a:avLst/>
          </a:prstGeom>
          <a:ln w="508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3951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6AC26-9512-47D2-CE0E-9BF0F9C5F3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615129"/>
            <a:ext cx="10515600" cy="1257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461057B6-C73E-72AC-B954-134C78ED0E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2327533"/>
            <a:ext cx="6680403" cy="2322284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CC413033-8D59-54AE-E3CC-289BBCB3E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38" y="2746956"/>
            <a:ext cx="10153604" cy="12711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15410A-D647-10ED-85F2-AE363984CCF8}"/>
              </a:ext>
            </a:extLst>
          </p:cNvPr>
          <p:cNvSpPr txBox="1"/>
          <p:nvPr/>
        </p:nvSpPr>
        <p:spPr>
          <a:xfrm>
            <a:off x="7988302" y="4944155"/>
            <a:ext cx="34961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https://www.councilofdeans.org.uk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7755146" y="4642877"/>
            <a:ext cx="3729317" cy="1475126"/>
          </a:xfrm>
          <a:prstGeom prst="wedgeRoundRectCallout">
            <a:avLst>
              <a:gd name="adj1" fmla="val -46579"/>
              <a:gd name="adj2" fmla="val -83268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2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8677638" y="1954796"/>
            <a:ext cx="3245206" cy="3657600"/>
          </a:xfrm>
          <a:prstGeom prst="wedgeRoundRectCallout">
            <a:avLst>
              <a:gd name="adj1" fmla="val -49496"/>
              <a:gd name="adj2" fmla="val -5535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https://www.collegeofradiographers.ac.uk/research-grants-and-funding/research/formal-radiography-research-mentoring-(forrm)</a:t>
            </a:r>
          </a:p>
        </p:txBody>
      </p:sp>
      <p:pic>
        <p:nvPicPr>
          <p:cNvPr id="11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E8E5BDF-8765-1630-B56F-B683444C5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1" y="1087279"/>
            <a:ext cx="8058122" cy="3138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40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1463904" y="333350"/>
            <a:ext cx="8880078" cy="1089529"/>
          </a:xfrm>
          <a:prstGeom prst="wedgeRoundRectCallout">
            <a:avLst>
              <a:gd name="adj1" fmla="val 6177"/>
              <a:gd name="adj2" fmla="val 86074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683B8-DFA5-11A9-E44C-400D4FAA1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49" y="2065032"/>
            <a:ext cx="7534275" cy="3853969"/>
          </a:xfrm>
          <a:prstGeom prst="rect">
            <a:avLst/>
          </a:prstGeom>
          <a:ln w="4445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00E356-4A05-6FF7-F214-73AD3235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223" y="488957"/>
            <a:ext cx="8097439" cy="8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5420B-2F07-679A-B719-67EFCE34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45" y="6242125"/>
            <a:ext cx="1176596" cy="6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E4C36-8B38-BA1A-5886-28062121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26" y="6223374"/>
            <a:ext cx="2019947" cy="53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2C0F2-8F64-152E-DCD3-DD4815608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7" y="6283625"/>
            <a:ext cx="1836993" cy="514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7B815-40B1-07DB-4108-7111899C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437" y="18255"/>
            <a:ext cx="1325563" cy="1325563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BD42993-AE76-1CDB-3156-E83AE57B058F}"/>
              </a:ext>
            </a:extLst>
          </p:cNvPr>
          <p:cNvSpPr/>
          <p:nvPr/>
        </p:nvSpPr>
        <p:spPr>
          <a:xfrm>
            <a:off x="458953" y="3215286"/>
            <a:ext cx="4734583" cy="2176087"/>
          </a:xfrm>
          <a:prstGeom prst="wedgeRoundRectCallout">
            <a:avLst>
              <a:gd name="adj1" fmla="val 59873"/>
              <a:gd name="adj2" fmla="val -5035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https://www.rcot.co.uk/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date 15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 2023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C7FF3886-DADA-9D5C-0CA5-9144A5552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1" y="232811"/>
            <a:ext cx="8484036" cy="2152761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5516BA-47C1-2A7C-DFAF-3E301DE84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" y="1584465"/>
            <a:ext cx="2076557" cy="863644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3301AF-B56A-EEE0-3989-37FA1DF3E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10" y="1692304"/>
            <a:ext cx="5709219" cy="3778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876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375</Words>
  <Application>Microsoft Office PowerPoint</Application>
  <PresentationFormat>Widescreen</PresentationFormat>
  <Paragraphs>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1_Office Theme</vt:lpstr>
      <vt:lpstr>Celebrating the value and impact of AHP Research and Innovation! Resources Round-Up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the value and impact of AHP Research and Innovation! Resources Round-Up</dc:title>
  <dc:creator>Hazel Roddam</dc:creator>
  <cp:lastModifiedBy>Jackson Dempsey</cp:lastModifiedBy>
  <cp:revision>4</cp:revision>
  <dcterms:created xsi:type="dcterms:W3CDTF">2022-12-21T10:56:42Z</dcterms:created>
  <dcterms:modified xsi:type="dcterms:W3CDTF">2023-01-23T18:13:08Z</dcterms:modified>
</cp:coreProperties>
</file>